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5" r:id="rId9"/>
    <p:sldId id="266" r:id="rId10"/>
    <p:sldId id="267" r:id="rId11"/>
    <p:sldId id="263" r:id="rId12"/>
    <p:sldId id="262"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1A5E1-F07B-02A3-ADB3-7E70B73D56A5}" v="212" dt="2022-11-17T21:04:54.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0" autoAdjust="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st korisnik" userId="S::urn:spo:anon#05c183bb5643d4a02991454966af4b3dad52cdbab161debac0dc62d66a808cd8::" providerId="AD" clId="Web-{8881A5E1-F07B-02A3-ADB3-7E70B73D56A5}"/>
    <pc:docChg chg="modSld">
      <pc:chgData name="Gost korisnik" userId="S::urn:spo:anon#05c183bb5643d4a02991454966af4b3dad52cdbab161debac0dc62d66a808cd8::" providerId="AD" clId="Web-{8881A5E1-F07B-02A3-ADB3-7E70B73D56A5}" dt="2022-11-17T21:04:54.909" v="209" actId="20577"/>
      <pc:docMkLst>
        <pc:docMk/>
      </pc:docMkLst>
      <pc:sldChg chg="modSp">
        <pc:chgData name="Gost korisnik" userId="S::urn:spo:anon#05c183bb5643d4a02991454966af4b3dad52cdbab161debac0dc62d66a808cd8::" providerId="AD" clId="Web-{8881A5E1-F07B-02A3-ADB3-7E70B73D56A5}" dt="2022-11-17T20:54:34.317" v="1" actId="20577"/>
        <pc:sldMkLst>
          <pc:docMk/>
          <pc:sldMk cId="1281840207" sldId="257"/>
        </pc:sldMkLst>
        <pc:spChg chg="mod">
          <ac:chgData name="Gost korisnik" userId="S::urn:spo:anon#05c183bb5643d4a02991454966af4b3dad52cdbab161debac0dc62d66a808cd8::" providerId="AD" clId="Web-{8881A5E1-F07B-02A3-ADB3-7E70B73D56A5}" dt="2022-11-17T20:54:34.317" v="1" actId="20577"/>
          <ac:spMkLst>
            <pc:docMk/>
            <pc:sldMk cId="1281840207" sldId="257"/>
            <ac:spMk id="2" creationId="{EA19D7A4-8D41-5D21-3EF5-7ECAD6C928D8}"/>
          </ac:spMkLst>
        </pc:spChg>
      </pc:sldChg>
      <pc:sldChg chg="modSp">
        <pc:chgData name="Gost korisnik" userId="S::urn:spo:anon#05c183bb5643d4a02991454966af4b3dad52cdbab161debac0dc62d66a808cd8::" providerId="AD" clId="Web-{8881A5E1-F07B-02A3-ADB3-7E70B73D56A5}" dt="2022-11-17T21:02:45.577" v="163" actId="20577"/>
        <pc:sldMkLst>
          <pc:docMk/>
          <pc:sldMk cId="1279591236" sldId="263"/>
        </pc:sldMkLst>
        <pc:spChg chg="mod">
          <ac:chgData name="Gost korisnik" userId="S::urn:spo:anon#05c183bb5643d4a02991454966af4b3dad52cdbab161debac0dc62d66a808cd8::" providerId="AD" clId="Web-{8881A5E1-F07B-02A3-ADB3-7E70B73D56A5}" dt="2022-11-17T21:02:45.577" v="163" actId="20577"/>
          <ac:spMkLst>
            <pc:docMk/>
            <pc:sldMk cId="1279591236" sldId="263"/>
            <ac:spMk id="3" creationId="{8606ED46-0EFA-B788-29B7-2F25ABBE7697}"/>
          </ac:spMkLst>
        </pc:spChg>
      </pc:sldChg>
      <pc:sldChg chg="modSp">
        <pc:chgData name="Gost korisnik" userId="S::urn:spo:anon#05c183bb5643d4a02991454966af4b3dad52cdbab161debac0dc62d66a808cd8::" providerId="AD" clId="Web-{8881A5E1-F07B-02A3-ADB3-7E70B73D56A5}" dt="2022-11-17T21:00:06.746" v="87" actId="20577"/>
        <pc:sldMkLst>
          <pc:docMk/>
          <pc:sldMk cId="1890846547" sldId="265"/>
        </pc:sldMkLst>
        <pc:spChg chg="mod">
          <ac:chgData name="Gost korisnik" userId="S::urn:spo:anon#05c183bb5643d4a02991454966af4b3dad52cdbab161debac0dc62d66a808cd8::" providerId="AD" clId="Web-{8881A5E1-F07B-02A3-ADB3-7E70B73D56A5}" dt="2022-11-17T21:00:06.746" v="87" actId="20577"/>
          <ac:spMkLst>
            <pc:docMk/>
            <pc:sldMk cId="1890846547" sldId="265"/>
            <ac:spMk id="3" creationId="{93D95689-CC5A-2BB3-DBDE-0CD265E2E685}"/>
          </ac:spMkLst>
        </pc:spChg>
      </pc:sldChg>
      <pc:sldChg chg="modSp">
        <pc:chgData name="Gost korisnik" userId="S::urn:spo:anon#05c183bb5643d4a02991454966af4b3dad52cdbab161debac0dc62d66a808cd8::" providerId="AD" clId="Web-{8881A5E1-F07B-02A3-ADB3-7E70B73D56A5}" dt="2022-11-17T21:04:54.909" v="209" actId="20577"/>
        <pc:sldMkLst>
          <pc:docMk/>
          <pc:sldMk cId="2728437458" sldId="270"/>
        </pc:sldMkLst>
        <pc:spChg chg="mod">
          <ac:chgData name="Gost korisnik" userId="S::urn:spo:anon#05c183bb5643d4a02991454966af4b3dad52cdbab161debac0dc62d66a808cd8::" providerId="AD" clId="Web-{8881A5E1-F07B-02A3-ADB3-7E70B73D56A5}" dt="2022-11-17T21:04:54.909" v="209" actId="20577"/>
          <ac:spMkLst>
            <pc:docMk/>
            <pc:sldMk cId="2728437458" sldId="270"/>
            <ac:spMk id="3" creationId="{43EFC3D9-4F28-E8A8-E4A5-34DA3915CC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DC666200-4027-46DF-B19B-E51E9576FFAE}" type="datetimeFigureOut">
              <a:rPr lang="hr-HR" smtClean="0"/>
              <a:t>17.11.2022.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66202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666200-4027-46DF-B19B-E51E9576FFAE}" type="datetimeFigureOut">
              <a:rPr lang="hr-HR" smtClean="0"/>
              <a:t>17.11.2022.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73876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666200-4027-46DF-B19B-E51E9576FFAE}" type="datetimeFigureOut">
              <a:rPr lang="hr-HR" smtClean="0"/>
              <a:t>17.11.2022.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26156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DC666200-4027-46DF-B19B-E51E9576FFAE}" type="datetimeFigureOut">
              <a:rPr lang="hr-HR" smtClean="0"/>
              <a:t>17.11.2022.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79500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DC666200-4027-46DF-B19B-E51E9576FFAE}" type="datetimeFigureOut">
              <a:rPr lang="hr-HR" smtClean="0"/>
              <a:t>17.11.2022.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198497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DC666200-4027-46DF-B19B-E51E9576FFAE}" type="datetimeFigureOut">
              <a:rPr lang="hr-HR" smtClean="0"/>
              <a:t>17.11.2022.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371394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C666200-4027-46DF-B19B-E51E9576FFAE}" type="datetimeFigureOut">
              <a:rPr lang="hr-HR" smtClean="0"/>
              <a:t>17.11.2022.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259442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DC666200-4027-46DF-B19B-E51E9576FFAE}" type="datetimeFigureOut">
              <a:rPr lang="hr-HR" smtClean="0"/>
              <a:t>17.11.2022.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59216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66200-4027-46DF-B19B-E51E9576FFAE}" type="datetimeFigureOut">
              <a:rPr lang="hr-HR" smtClean="0"/>
              <a:t>17.11.2022.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408673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DC666200-4027-46DF-B19B-E51E9576FFAE}" type="datetimeFigureOut">
              <a:rPr lang="hr-HR" smtClean="0"/>
              <a:t>17.11.2022.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81295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DC666200-4027-46DF-B19B-E51E9576FFAE}" type="datetimeFigureOut">
              <a:rPr lang="hr-HR" smtClean="0"/>
              <a:t>17.11.2022.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823DB3-D635-4C7F-BC60-E7109903B88A}" type="slidenum">
              <a:rPr lang="hr-HR" smtClean="0"/>
              <a:t>‹#›</a:t>
            </a:fld>
            <a:endParaRPr lang="hr-HR"/>
          </a:p>
        </p:txBody>
      </p:sp>
    </p:spTree>
    <p:extLst>
      <p:ext uri="{BB962C8B-B14F-4D97-AF65-F5344CB8AC3E}">
        <p14:creationId xmlns:p14="http://schemas.microsoft.com/office/powerpoint/2010/main" val="422920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66200-4027-46DF-B19B-E51E9576FFAE}" type="datetimeFigureOut">
              <a:rPr lang="hr-HR" smtClean="0"/>
              <a:t>17.11.2022.</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3DB3-D635-4C7F-BC60-E7109903B88A}" type="slidenum">
              <a:rPr lang="hr-HR" smtClean="0"/>
              <a:t>‹#›</a:t>
            </a:fld>
            <a:endParaRPr lang="hr-HR"/>
          </a:p>
        </p:txBody>
      </p:sp>
    </p:spTree>
    <p:extLst>
      <p:ext uri="{BB962C8B-B14F-4D97-AF65-F5344CB8AC3E}">
        <p14:creationId xmlns:p14="http://schemas.microsoft.com/office/powerpoint/2010/main" val="92297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3F53EA-3566-4D25-B73F-054DEAD0C75E}"/>
              </a:ext>
            </a:extLst>
          </p:cNvPr>
          <p:cNvSpPr>
            <a:spLocks noGrp="1"/>
          </p:cNvSpPr>
          <p:nvPr>
            <p:ph type="ctrTitle"/>
          </p:nvPr>
        </p:nvSpPr>
        <p:spPr>
          <a:xfrm>
            <a:off x="7650759" y="2834343"/>
            <a:ext cx="3362267" cy="1189314"/>
          </a:xfrm>
        </p:spPr>
        <p:txBody>
          <a:bodyPr>
            <a:normAutofit/>
          </a:bodyPr>
          <a:lstStyle/>
          <a:p>
            <a:pPr algn="r"/>
            <a:r>
              <a:rPr lang="hr-HR" sz="7200" dirty="0">
                <a:latin typeface="Times New Roman" panose="02020603050405020304" pitchFamily="18" charset="0"/>
                <a:cs typeface="Times New Roman" panose="02020603050405020304" pitchFamily="18" charset="0"/>
              </a:rPr>
              <a:t>Vukovar</a:t>
            </a:r>
          </a:p>
        </p:txBody>
      </p:sp>
      <p:pic>
        <p:nvPicPr>
          <p:cNvPr id="5" name="Slika 4" descr="Slika na kojoj se prikazuje nebo, na otvorenom, zgrada, toranj&#10;&#10;Opis je automatski generiran">
            <a:extLst>
              <a:ext uri="{FF2B5EF4-FFF2-40B4-BE49-F238E27FC236}">
                <a16:creationId xmlns:a16="http://schemas.microsoft.com/office/drawing/2014/main" id="{E1954E1A-62B2-11B0-8CE9-F85DC66891C8}"/>
              </a:ext>
            </a:extLst>
          </p:cNvPr>
          <p:cNvPicPr>
            <a:picLocks noChangeAspect="1"/>
          </p:cNvPicPr>
          <p:nvPr/>
        </p:nvPicPr>
        <p:blipFill rotWithShape="1">
          <a:blip r:embed="rId2">
            <a:extLst>
              <a:ext uri="{28A0092B-C50C-407E-A947-70E740481C1C}">
                <a14:useLocalDpi xmlns:a14="http://schemas.microsoft.com/office/drawing/2010/main" val="0"/>
              </a:ext>
            </a:extLst>
          </a:blip>
          <a:srcRect t="816" r="2" b="26208"/>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Tree>
    <p:extLst>
      <p:ext uri="{BB962C8B-B14F-4D97-AF65-F5344CB8AC3E}">
        <p14:creationId xmlns:p14="http://schemas.microsoft.com/office/powerpoint/2010/main" val="393963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osoba, stablo, na otvorenom, grupa&#10;&#10;Opis je automatski generiran">
            <a:extLst>
              <a:ext uri="{FF2B5EF4-FFF2-40B4-BE49-F238E27FC236}">
                <a16:creationId xmlns:a16="http://schemas.microsoft.com/office/drawing/2014/main" id="{AD9E8673-6A6C-71DD-47C6-219C5524526F}"/>
              </a:ext>
            </a:extLst>
          </p:cNvPr>
          <p:cNvPicPr>
            <a:picLocks noChangeAspect="1"/>
          </p:cNvPicPr>
          <p:nvPr/>
        </p:nvPicPr>
        <p:blipFill rotWithShape="1">
          <a:blip r:embed="rId2">
            <a:extLst>
              <a:ext uri="{28A0092B-C50C-407E-A947-70E740481C1C}">
                <a14:useLocalDpi xmlns:a14="http://schemas.microsoft.com/office/drawing/2010/main" val="0"/>
              </a:ext>
            </a:extLst>
          </a:blip>
          <a:srcRect t="16043" b="4467"/>
          <a:stretch/>
        </p:blipFill>
        <p:spPr>
          <a:xfrm>
            <a:off x="20" y="1282"/>
            <a:ext cx="12191980" cy="6856718"/>
          </a:xfrm>
          <a:prstGeom prst="rect">
            <a:avLst/>
          </a:prstGeom>
        </p:spPr>
      </p:pic>
    </p:spTree>
    <p:extLst>
      <p:ext uri="{BB962C8B-B14F-4D97-AF65-F5344CB8AC3E}">
        <p14:creationId xmlns:p14="http://schemas.microsoft.com/office/powerpoint/2010/main" val="425639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79A75C-FB6A-4BF2-CA72-CABBA12DF302}"/>
              </a:ext>
            </a:extLst>
          </p:cNvPr>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Zarobljenici i ratni zločini</a:t>
            </a:r>
          </a:p>
        </p:txBody>
      </p:sp>
      <p:sp>
        <p:nvSpPr>
          <p:cNvPr id="3" name="Rezervirano mjesto sadržaja 2">
            <a:extLst>
              <a:ext uri="{FF2B5EF4-FFF2-40B4-BE49-F238E27FC236}">
                <a16:creationId xmlns:a16="http://schemas.microsoft.com/office/drawing/2014/main" id="{8606ED46-0EFA-B788-29B7-2F25ABBE7697}"/>
              </a:ext>
            </a:extLst>
          </p:cNvPr>
          <p:cNvSpPr>
            <a:spLocks noGrp="1"/>
          </p:cNvSpPr>
          <p:nvPr>
            <p:ph idx="1"/>
          </p:nvPr>
        </p:nvSpPr>
        <p:spPr/>
        <p:txBody>
          <a:bodyPr vert="horz" lIns="91440" tIns="45720" rIns="91440" bIns="45720" rtlCol="0" anchor="t">
            <a:normAutofit/>
          </a:bodyPr>
          <a:lstStyle/>
          <a:p>
            <a:pPr marL="0" indent="0">
              <a:buNone/>
            </a:pPr>
            <a:r>
              <a:rPr lang="hr-HR" dirty="0">
                <a:latin typeface="Times New Roman"/>
                <a:cs typeface="Times New Roman"/>
              </a:rPr>
              <a:t>Branitelji sjevernog džepa u Borovu naselju se nisu mogli probiti iz obruča i izvući iz grada te ih je većina bila ubijena. Ista je sudbina dočekala i civile Vukovara koji su prije rata živjeli sa svojim susjedima Srbima, a koji su ih poslije pada izdvajali ili upirali u njih prstom kako bi ih vojnici JNA i paravojske pogubili. Većina onih koji nisu odmah ubijeni, zarobljeni su i odvedeni u logore u Srbiju gdje su bili izloženi mučenju. Postupno su gotovo svi razmijenjeni, neki su ubijeni tijekom brutalnog mučenja, a nekima je sudbina do danas nepoznata. </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59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Rezervirano mjesto sadržaja 4" descr="Slika na kojoj se prikazuje osoba, na otvorenom, ljudi, grupa&#10;&#10;Opis je automatski generiran">
            <a:extLst>
              <a:ext uri="{FF2B5EF4-FFF2-40B4-BE49-F238E27FC236}">
                <a16:creationId xmlns:a16="http://schemas.microsoft.com/office/drawing/2014/main" id="{1690AF99-332D-1665-B5E6-F5164E768B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276" b="1212"/>
          <a:stretch/>
        </p:blipFill>
        <p:spPr>
          <a:xfrm>
            <a:off x="321733" y="321733"/>
            <a:ext cx="11548534" cy="6214534"/>
          </a:xfrm>
          <a:prstGeom prst="rect">
            <a:avLst/>
          </a:prstGeom>
        </p:spPr>
      </p:pic>
    </p:spTree>
    <p:extLst>
      <p:ext uri="{BB962C8B-B14F-4D97-AF65-F5344CB8AC3E}">
        <p14:creationId xmlns:p14="http://schemas.microsoft.com/office/powerpoint/2010/main" val="32346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tlo, na otvorenom, scena, staro&#10;&#10;Opis je automatski generiran">
            <a:extLst>
              <a:ext uri="{FF2B5EF4-FFF2-40B4-BE49-F238E27FC236}">
                <a16:creationId xmlns:a16="http://schemas.microsoft.com/office/drawing/2014/main" id="{1AD4BE15-F35E-F325-F8C2-4C941FFF30D2}"/>
              </a:ext>
            </a:extLst>
          </p:cNvPr>
          <p:cNvPicPr>
            <a:picLocks noChangeAspect="1"/>
          </p:cNvPicPr>
          <p:nvPr/>
        </p:nvPicPr>
        <p:blipFill rotWithShape="1">
          <a:blip r:embed="rId2">
            <a:extLst>
              <a:ext uri="{28A0092B-C50C-407E-A947-70E740481C1C}">
                <a14:useLocalDpi xmlns:a14="http://schemas.microsoft.com/office/drawing/2010/main" val="0"/>
              </a:ext>
            </a:extLst>
          </a:blip>
          <a:srcRect t="17698" b="1960"/>
          <a:stretch/>
        </p:blipFill>
        <p:spPr>
          <a:xfrm>
            <a:off x="20" y="1282"/>
            <a:ext cx="12191980" cy="6856718"/>
          </a:xfrm>
          <a:prstGeom prst="rect">
            <a:avLst/>
          </a:prstGeom>
        </p:spPr>
      </p:pic>
    </p:spTree>
    <p:extLst>
      <p:ext uri="{BB962C8B-B14F-4D97-AF65-F5344CB8AC3E}">
        <p14:creationId xmlns:p14="http://schemas.microsoft.com/office/powerpoint/2010/main" val="83056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zgrada, grupa, staro&#10;&#10;Opis je automatski generiran">
            <a:extLst>
              <a:ext uri="{FF2B5EF4-FFF2-40B4-BE49-F238E27FC236}">
                <a16:creationId xmlns:a16="http://schemas.microsoft.com/office/drawing/2014/main" id="{B8218CC0-C2D7-2E1B-B838-01275961815D}"/>
              </a:ext>
            </a:extLst>
          </p:cNvPr>
          <p:cNvPicPr>
            <a:picLocks noChangeAspect="1"/>
          </p:cNvPicPr>
          <p:nvPr/>
        </p:nvPicPr>
        <p:blipFill rotWithShape="1">
          <a:blip r:embed="rId2">
            <a:extLst>
              <a:ext uri="{28A0092B-C50C-407E-A947-70E740481C1C}">
                <a14:useLocalDpi xmlns:a14="http://schemas.microsoft.com/office/drawing/2010/main" val="0"/>
              </a:ext>
            </a:extLst>
          </a:blip>
          <a:srcRect t="8924"/>
          <a:stretch/>
        </p:blipFill>
        <p:spPr>
          <a:xfrm>
            <a:off x="20" y="1282"/>
            <a:ext cx="12191980" cy="6856718"/>
          </a:xfrm>
          <a:prstGeom prst="rect">
            <a:avLst/>
          </a:prstGeom>
        </p:spPr>
      </p:pic>
    </p:spTree>
    <p:extLst>
      <p:ext uri="{BB962C8B-B14F-4D97-AF65-F5344CB8AC3E}">
        <p14:creationId xmlns:p14="http://schemas.microsoft.com/office/powerpoint/2010/main" val="324094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E96BBE-E132-613B-152D-11F70CE3459E}"/>
              </a:ext>
            </a:extLst>
          </p:cNvPr>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Vukovar poslije rata</a:t>
            </a:r>
          </a:p>
        </p:txBody>
      </p:sp>
      <p:sp>
        <p:nvSpPr>
          <p:cNvPr id="3" name="Rezervirano mjesto sadržaja 2">
            <a:extLst>
              <a:ext uri="{FF2B5EF4-FFF2-40B4-BE49-F238E27FC236}">
                <a16:creationId xmlns:a16="http://schemas.microsoft.com/office/drawing/2014/main" id="{43EFC3D9-4F28-E8A8-E4A5-34DA3915CC0D}"/>
              </a:ext>
            </a:extLst>
          </p:cNvPr>
          <p:cNvSpPr>
            <a:spLocks noGrp="1"/>
          </p:cNvSpPr>
          <p:nvPr>
            <p:ph idx="1"/>
          </p:nvPr>
        </p:nvSpPr>
        <p:spPr/>
        <p:txBody>
          <a:bodyPr vert="horz" lIns="91440" tIns="45720" rIns="91440" bIns="45720" rtlCol="0" anchor="t">
            <a:normAutofit/>
          </a:bodyPr>
          <a:lstStyle/>
          <a:p>
            <a:pPr marL="0" indent="0">
              <a:buNone/>
            </a:pPr>
            <a:r>
              <a:rPr lang="hr-HR" dirty="0"/>
              <a:t>Vukovar je vraćen pod kontrolu Republike Hrvatske 1998. godine, mirnom reintegracijom. Vukovar se obnavlja i ponovo postaje najveća hrvatska luka na Dunavu. Danas grad ima 23 535 stanovnika.</a:t>
            </a:r>
          </a:p>
        </p:txBody>
      </p:sp>
    </p:spTree>
    <p:extLst>
      <p:ext uri="{BB962C8B-B14F-4D97-AF65-F5344CB8AC3E}">
        <p14:creationId xmlns:p14="http://schemas.microsoft.com/office/powerpoint/2010/main" val="272843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lika 6" descr="Slika na kojoj se prikazuje tekst, zgrada, na otvorenom, ulica&#10;&#10;Opis je automatski generiran">
            <a:extLst>
              <a:ext uri="{FF2B5EF4-FFF2-40B4-BE49-F238E27FC236}">
                <a16:creationId xmlns:a16="http://schemas.microsoft.com/office/drawing/2014/main" id="{77E42267-5D7C-A61B-FFC3-BE7A081FB10F}"/>
              </a:ext>
            </a:extLst>
          </p:cNvPr>
          <p:cNvPicPr>
            <a:picLocks noChangeAspect="1"/>
          </p:cNvPicPr>
          <p:nvPr/>
        </p:nvPicPr>
        <p:blipFill rotWithShape="1">
          <a:blip r:embed="rId2">
            <a:extLst>
              <a:ext uri="{28A0092B-C50C-407E-A947-70E740481C1C}">
                <a14:useLocalDpi xmlns:a14="http://schemas.microsoft.com/office/drawing/2010/main" val="0"/>
              </a:ext>
            </a:extLst>
          </a:blip>
          <a:srcRect t="15406" b="6484"/>
          <a:stretch/>
        </p:blipFill>
        <p:spPr>
          <a:xfrm>
            <a:off x="20" y="1282"/>
            <a:ext cx="12191980" cy="6856718"/>
          </a:xfrm>
          <a:prstGeom prst="rect">
            <a:avLst/>
          </a:prstGeom>
        </p:spPr>
      </p:pic>
    </p:spTree>
    <p:extLst>
      <p:ext uri="{BB962C8B-B14F-4D97-AF65-F5344CB8AC3E}">
        <p14:creationId xmlns:p14="http://schemas.microsoft.com/office/powerpoint/2010/main" val="292095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tekst, put&#10;&#10;Opis je automatski generiran">
            <a:extLst>
              <a:ext uri="{FF2B5EF4-FFF2-40B4-BE49-F238E27FC236}">
                <a16:creationId xmlns:a16="http://schemas.microsoft.com/office/drawing/2014/main" id="{4EC491FF-DDEB-1000-A1D4-32E20EA4136F}"/>
              </a:ext>
            </a:extLst>
          </p:cNvPr>
          <p:cNvPicPr>
            <a:picLocks noChangeAspect="1"/>
          </p:cNvPicPr>
          <p:nvPr/>
        </p:nvPicPr>
        <p:blipFill rotWithShape="1">
          <a:blip r:embed="rId2">
            <a:extLst>
              <a:ext uri="{28A0092B-C50C-407E-A947-70E740481C1C}">
                <a14:useLocalDpi xmlns:a14="http://schemas.microsoft.com/office/drawing/2010/main" val="0"/>
              </a:ext>
            </a:extLst>
          </a:blip>
          <a:srcRect l="21735" r="38257"/>
          <a:stretch/>
        </p:blipFill>
        <p:spPr>
          <a:xfrm>
            <a:off x="20" y="1282"/>
            <a:ext cx="12191980" cy="6856718"/>
          </a:xfrm>
          <a:prstGeom prst="rect">
            <a:avLst/>
          </a:prstGeom>
        </p:spPr>
      </p:pic>
    </p:spTree>
    <p:extLst>
      <p:ext uri="{BB962C8B-B14F-4D97-AF65-F5344CB8AC3E}">
        <p14:creationId xmlns:p14="http://schemas.microsoft.com/office/powerpoint/2010/main" val="285015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crveno&#10;&#10;Opis je automatski generiran">
            <a:extLst>
              <a:ext uri="{FF2B5EF4-FFF2-40B4-BE49-F238E27FC236}">
                <a16:creationId xmlns:a16="http://schemas.microsoft.com/office/drawing/2014/main" id="{AD3664D4-DBFA-E354-BEEE-92CA9F805E13}"/>
              </a:ext>
            </a:extLst>
          </p:cNvPr>
          <p:cNvPicPr>
            <a:picLocks noChangeAspect="1"/>
          </p:cNvPicPr>
          <p:nvPr/>
        </p:nvPicPr>
        <p:blipFill rotWithShape="1">
          <a:blip r:embed="rId2">
            <a:extLst>
              <a:ext uri="{28A0092B-C50C-407E-A947-70E740481C1C}">
                <a14:useLocalDpi xmlns:a14="http://schemas.microsoft.com/office/drawing/2010/main" val="0"/>
              </a:ext>
            </a:extLst>
          </a:blip>
          <a:srcRect t="6062"/>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A981F1D4-B7AE-9C75-B622-51A8BD68EBFB}"/>
              </a:ext>
            </a:extLst>
          </p:cNvPr>
          <p:cNvSpPr>
            <a:spLocks noGrp="1"/>
          </p:cNvSpPr>
          <p:nvPr>
            <p:ph idx="1"/>
          </p:nvPr>
        </p:nvSpPr>
        <p:spPr>
          <a:xfrm>
            <a:off x="8369811" y="2785894"/>
            <a:ext cx="3822189" cy="3742762"/>
          </a:xfrm>
        </p:spPr>
        <p:txBody>
          <a:bodyPr>
            <a:normAutofit/>
          </a:bodyPr>
          <a:lstStyle/>
          <a:p>
            <a:pPr marL="0" indent="0">
              <a:buNone/>
            </a:pPr>
            <a:r>
              <a:rPr lang="hr-HR" sz="2000" dirty="0"/>
              <a:t>Prezentaciju izradili</a:t>
            </a:r>
            <a:r>
              <a:rPr lang="en-US" sz="2000" dirty="0"/>
              <a:t>: Tomislav </a:t>
            </a:r>
            <a:r>
              <a:rPr lang="hr-HR" sz="2000" dirty="0"/>
              <a:t>Šarić i Marko Budimir 4.b</a:t>
            </a:r>
          </a:p>
          <a:p>
            <a:pPr marL="0" indent="0">
              <a:buNone/>
            </a:pPr>
            <a:r>
              <a:rPr lang="hr-HR" sz="2000" dirty="0"/>
              <a:t>Razrednica: Tatjana Dujić</a:t>
            </a:r>
          </a:p>
        </p:txBody>
      </p:sp>
    </p:spTree>
    <p:extLst>
      <p:ext uri="{BB962C8B-B14F-4D97-AF65-F5344CB8AC3E}">
        <p14:creationId xmlns:p14="http://schemas.microsoft.com/office/powerpoint/2010/main" val="209126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19D7A4-8D41-5D21-3EF5-7ECAD6C928D8}"/>
              </a:ext>
            </a:extLst>
          </p:cNvPr>
          <p:cNvSpPr>
            <a:spLocks noGrp="1"/>
          </p:cNvSpPr>
          <p:nvPr>
            <p:ph type="title"/>
          </p:nvPr>
        </p:nvSpPr>
        <p:spPr/>
        <p:txBody>
          <a:bodyPr/>
          <a:lstStyle/>
          <a:p>
            <a:r>
              <a:rPr lang="hr-HR" dirty="0">
                <a:latin typeface="Times New Roman"/>
                <a:cs typeface="Times New Roman"/>
              </a:rPr>
              <a:t>Početak bitke za Vukovar</a:t>
            </a:r>
          </a:p>
        </p:txBody>
      </p:sp>
      <p:sp>
        <p:nvSpPr>
          <p:cNvPr id="3" name="Rezervirano mjesto sadržaja 2">
            <a:extLst>
              <a:ext uri="{FF2B5EF4-FFF2-40B4-BE49-F238E27FC236}">
                <a16:creationId xmlns:a16="http://schemas.microsoft.com/office/drawing/2014/main" id="{4F197282-AA88-E2B3-0CCC-C165ED64F9DC}"/>
              </a:ext>
            </a:extLst>
          </p:cNvPr>
          <p:cNvSpPr>
            <a:spLocks noGrp="1"/>
          </p:cNvSpPr>
          <p:nvPr>
            <p:ph idx="1"/>
          </p:nvPr>
        </p:nvSpPr>
        <p:spPr/>
        <p:txBody>
          <a:bodyPr/>
          <a:lstStyle/>
          <a:p>
            <a:pPr marL="0" indent="0">
              <a:buNone/>
            </a:pPr>
            <a:r>
              <a:rPr lang="hr-HR" dirty="0">
                <a:latin typeface="Times New Roman" panose="02020603050405020304" pitchFamily="18" charset="0"/>
                <a:cs typeface="Times New Roman" panose="02020603050405020304" pitchFamily="18" charset="0"/>
              </a:rPr>
              <a:t>25. lipnja 1991. godine Hrvatska je proglasila razdruženje od SFRJ, što su lokalni pripadnici srpske manjine vidjeli kao neprijateljski čin i naoružani uz pomoć JNA počinju oružanu pobunu. Prvi od ovih incidenata je poznat kao „12 redarstvenika” jer su hrvatski policajci upali u zasjedu u Borovom Selu gdje su masakrirani. Sukobi se nastavljaju kao pucnjave s jedne na drugu stranu sve do 25. kolovoza kada počinje stalno granatiranje i zračni napadi na grad.</a:t>
            </a:r>
          </a:p>
        </p:txBody>
      </p:sp>
    </p:spTree>
    <p:extLst>
      <p:ext uri="{BB962C8B-B14F-4D97-AF65-F5344CB8AC3E}">
        <p14:creationId xmlns:p14="http://schemas.microsoft.com/office/powerpoint/2010/main" val="128184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Slika 2" descr="Slika na kojoj se prikazuje tekst, znak&#10;&#10;Opis je automatski generiran">
            <a:extLst>
              <a:ext uri="{FF2B5EF4-FFF2-40B4-BE49-F238E27FC236}">
                <a16:creationId xmlns:a16="http://schemas.microsoft.com/office/drawing/2014/main" id="{E43A30F6-CA8D-E1BD-2F5E-CDE92ECFC691}"/>
              </a:ext>
            </a:extLst>
          </p:cNvPr>
          <p:cNvPicPr>
            <a:picLocks noChangeAspect="1"/>
          </p:cNvPicPr>
          <p:nvPr/>
        </p:nvPicPr>
        <p:blipFill rotWithShape="1">
          <a:blip r:embed="rId2">
            <a:extLst>
              <a:ext uri="{28A0092B-C50C-407E-A947-70E740481C1C}">
                <a14:useLocalDpi xmlns:a14="http://schemas.microsoft.com/office/drawing/2010/main" val="0"/>
              </a:ext>
            </a:extLst>
          </a:blip>
          <a:srcRect t="9135" b="5330"/>
          <a:stretch/>
        </p:blipFill>
        <p:spPr>
          <a:xfrm>
            <a:off x="20" y="1282"/>
            <a:ext cx="12191980" cy="6856718"/>
          </a:xfrm>
          <a:prstGeom prst="rect">
            <a:avLst/>
          </a:prstGeom>
        </p:spPr>
      </p:pic>
    </p:spTree>
    <p:extLst>
      <p:ext uri="{BB962C8B-B14F-4D97-AF65-F5344CB8AC3E}">
        <p14:creationId xmlns:p14="http://schemas.microsoft.com/office/powerpoint/2010/main" val="255298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4EC3E0-3401-82EF-2298-655B06EB7D09}"/>
              </a:ext>
            </a:extLst>
          </p:cNvPr>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Prvi dio bitke</a:t>
            </a:r>
          </a:p>
        </p:txBody>
      </p:sp>
      <p:sp>
        <p:nvSpPr>
          <p:cNvPr id="3" name="Rezervirano mjesto sadržaja 2">
            <a:extLst>
              <a:ext uri="{FF2B5EF4-FFF2-40B4-BE49-F238E27FC236}">
                <a16:creationId xmlns:a16="http://schemas.microsoft.com/office/drawing/2014/main" id="{DB4E2380-DD12-6543-ABDF-942C80276257}"/>
              </a:ext>
            </a:extLst>
          </p:cNvPr>
          <p:cNvSpPr>
            <a:spLocks noGrp="1"/>
          </p:cNvSpPr>
          <p:nvPr>
            <p:ph idx="1"/>
          </p:nvPr>
        </p:nvSpPr>
        <p:spPr/>
        <p:txBody>
          <a:bodyPr/>
          <a:lstStyle/>
          <a:p>
            <a:pPr marL="0" indent="0">
              <a:buNone/>
            </a:pPr>
            <a:r>
              <a:rPr lang="hr-HR" dirty="0">
                <a:latin typeface="Times New Roman" panose="02020603050405020304" pitchFamily="18" charset="0"/>
                <a:cs typeface="Times New Roman" panose="02020603050405020304" pitchFamily="18" charset="0"/>
              </a:rPr>
              <a:t>Tijekom kolovoza sukobi još nisu na svom vrhuncu, vukovarskih branitelja ima oko 1800 dok neprijatelja ima oko 30 000. Grad ulazi u obruč te je put prema </a:t>
            </a:r>
            <a:r>
              <a:rPr lang="hr-HR" dirty="0" err="1">
                <a:latin typeface="Times New Roman" panose="02020603050405020304" pitchFamily="18" charset="0"/>
                <a:cs typeface="Times New Roman" panose="02020603050405020304" pitchFamily="18" charset="0"/>
              </a:rPr>
              <a:t>Berku</a:t>
            </a:r>
            <a:r>
              <a:rPr lang="hr-HR" dirty="0">
                <a:latin typeface="Times New Roman" panose="02020603050405020304" pitchFamily="18" charset="0"/>
                <a:cs typeface="Times New Roman" panose="02020603050405020304" pitchFamily="18" charset="0"/>
              </a:rPr>
              <a:t> blokiran. </a:t>
            </a:r>
            <a:r>
              <a:rPr lang="hr-HR" dirty="0" err="1">
                <a:latin typeface="Times New Roman" panose="02020603050405020304" pitchFamily="18" charset="0"/>
                <a:cs typeface="Times New Roman" panose="02020603050405020304" pitchFamily="18" charset="0"/>
              </a:rPr>
              <a:t>Berak</a:t>
            </a:r>
            <a:r>
              <a:rPr lang="hr-HR" dirty="0">
                <a:latin typeface="Times New Roman" panose="02020603050405020304" pitchFamily="18" charset="0"/>
                <a:cs typeface="Times New Roman" panose="02020603050405020304" pitchFamily="18" charset="0"/>
              </a:rPr>
              <a:t> pada 2. rujna. JNA i paravojne formacije </a:t>
            </a:r>
            <a:r>
              <a:rPr lang="hr-HR" dirty="0" err="1">
                <a:latin typeface="Times New Roman" panose="02020603050405020304" pitchFamily="18" charset="0"/>
                <a:cs typeface="Times New Roman" panose="02020603050405020304" pitchFamily="18" charset="0"/>
              </a:rPr>
              <a:t>uspjevaju</a:t>
            </a:r>
            <a:r>
              <a:rPr lang="hr-HR" dirty="0">
                <a:latin typeface="Times New Roman" panose="02020603050405020304" pitchFamily="18" charset="0"/>
                <a:cs typeface="Times New Roman" panose="02020603050405020304" pitchFamily="18" charset="0"/>
              </a:rPr>
              <a:t> povezati svoje linije preko Sajmišta čime sužavaju obruč. Raketni napadi i zračne operacije zrakoplovstva svakodnevna su pojava početkom rujna. Cilj neprijatelja bio je potpuno blokiranje grada iz smjera Vojarne i Borova Sela. Sredinom rujna Vinkovci i Vukovar potpuno su odsječeni što znači da branitelji ostaju bez naoružanja i cijeli grad bez sredstava za život.</a:t>
            </a:r>
          </a:p>
        </p:txBody>
      </p:sp>
    </p:spTree>
    <p:extLst>
      <p:ext uri="{BB962C8B-B14F-4D97-AF65-F5344CB8AC3E}">
        <p14:creationId xmlns:p14="http://schemas.microsoft.com/office/powerpoint/2010/main" val="254767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zervirano mjesto sadržaja 4" descr="Slika na kojoj se prikazuje karta&#10;&#10;Opis je automatski generiran">
            <a:extLst>
              <a:ext uri="{FF2B5EF4-FFF2-40B4-BE49-F238E27FC236}">
                <a16:creationId xmlns:a16="http://schemas.microsoft.com/office/drawing/2014/main" id="{778DE326-6E25-3B21-7E23-1BF392A1C4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16" b="15985"/>
          <a:stretch/>
        </p:blipFill>
        <p:spPr>
          <a:xfrm>
            <a:off x="20" y="1282"/>
            <a:ext cx="12191980" cy="6856718"/>
          </a:xfrm>
          <a:prstGeom prst="rect">
            <a:avLst/>
          </a:prstGeom>
        </p:spPr>
      </p:pic>
    </p:spTree>
    <p:extLst>
      <p:ext uri="{BB962C8B-B14F-4D97-AF65-F5344CB8AC3E}">
        <p14:creationId xmlns:p14="http://schemas.microsoft.com/office/powerpoint/2010/main" val="206119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D1E9C8-5AAD-84E2-7C38-B38339F5A7F7}"/>
              </a:ext>
            </a:extLst>
          </p:cNvPr>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Drugi, treći i četvrti dio bitke</a:t>
            </a:r>
          </a:p>
        </p:txBody>
      </p:sp>
      <p:sp>
        <p:nvSpPr>
          <p:cNvPr id="3" name="Rezervirano mjesto sadržaja 2">
            <a:extLst>
              <a:ext uri="{FF2B5EF4-FFF2-40B4-BE49-F238E27FC236}">
                <a16:creationId xmlns:a16="http://schemas.microsoft.com/office/drawing/2014/main" id="{4D664CB7-5A5D-8A51-0A0F-B590A893ADD1}"/>
              </a:ext>
            </a:extLst>
          </p:cNvPr>
          <p:cNvSpPr>
            <a:spLocks noGrp="1"/>
          </p:cNvSpPr>
          <p:nvPr>
            <p:ph idx="1"/>
          </p:nvPr>
        </p:nvSpPr>
        <p:spPr/>
        <p:txBody>
          <a:bodyPr>
            <a:normAutofit lnSpcReduction="10000"/>
          </a:bodyPr>
          <a:lstStyle/>
          <a:p>
            <a:pPr marL="0" indent="0">
              <a:buNone/>
            </a:pPr>
            <a:r>
              <a:rPr lang="hr-HR" dirty="0">
                <a:latin typeface="Times New Roman" panose="02020603050405020304" pitchFamily="18" charset="0"/>
                <a:cs typeface="Times New Roman" panose="02020603050405020304" pitchFamily="18" charset="0"/>
              </a:rPr>
              <a:t>JNA u svojim redovima mijenja Albance i Bošnjake sa Srbima i zauzima grad ulicu po ulicu. Pokušana je deblokada grada 4. listopada, ali bezuspješno.</a:t>
            </a:r>
          </a:p>
          <a:p>
            <a:pPr marL="0" indent="0">
              <a:buNone/>
            </a:pPr>
            <a:r>
              <a:rPr lang="hr-HR" dirty="0">
                <a:latin typeface="Times New Roman" panose="02020603050405020304" pitchFamily="18" charset="0"/>
                <a:cs typeface="Times New Roman" panose="02020603050405020304" pitchFamily="18" charset="0"/>
              </a:rPr>
              <a:t>Od 15. listopada kada je grad u potpunom okruženju. Idućih mjesec dana obruč je sve uži te je do 15. studenoga grad ostao bez potrebne pomoći. Padom Lušca događa se pokolj tamošnjih Hrvata što pokazuje kakve će sudbine Hrvati ondje pretrpjeti. Grad pada nakon zauzimanja središta, JNA i paravojska slave ulicama grada i pjevaju pjesme u kojima pozivaju na klanje Hrvata. </a:t>
            </a:r>
          </a:p>
          <a:p>
            <a:pPr marL="0" indent="0">
              <a:buNone/>
            </a:pPr>
            <a:endParaRPr lang="hr-HR" dirty="0"/>
          </a:p>
          <a:p>
            <a:pPr marL="0" indent="0">
              <a:buNone/>
            </a:pPr>
            <a:r>
              <a:rPr lang="hr-HR" dirty="0"/>
              <a:t> </a:t>
            </a:r>
          </a:p>
        </p:txBody>
      </p:sp>
    </p:spTree>
    <p:extLst>
      <p:ext uri="{BB962C8B-B14F-4D97-AF65-F5344CB8AC3E}">
        <p14:creationId xmlns:p14="http://schemas.microsoft.com/office/powerpoint/2010/main" val="19286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karta&#10;&#10;Opis je automatski generiran">
            <a:extLst>
              <a:ext uri="{FF2B5EF4-FFF2-40B4-BE49-F238E27FC236}">
                <a16:creationId xmlns:a16="http://schemas.microsoft.com/office/drawing/2014/main" id="{940ADB33-AD8A-95CF-42D6-1B6B93A1397F}"/>
              </a:ext>
            </a:extLst>
          </p:cNvPr>
          <p:cNvPicPr>
            <a:picLocks noChangeAspect="1"/>
          </p:cNvPicPr>
          <p:nvPr/>
        </p:nvPicPr>
        <p:blipFill rotWithShape="1">
          <a:blip r:embed="rId2">
            <a:extLst>
              <a:ext uri="{28A0092B-C50C-407E-A947-70E740481C1C}">
                <a14:useLocalDpi xmlns:a14="http://schemas.microsoft.com/office/drawing/2010/main" val="0"/>
              </a:ext>
            </a:extLst>
          </a:blip>
          <a:srcRect b="3035"/>
          <a:stretch/>
        </p:blipFill>
        <p:spPr>
          <a:xfrm>
            <a:off x="20" y="1282"/>
            <a:ext cx="12191980" cy="6856718"/>
          </a:xfrm>
          <a:prstGeom prst="rect">
            <a:avLst/>
          </a:prstGeom>
        </p:spPr>
      </p:pic>
    </p:spTree>
    <p:extLst>
      <p:ext uri="{BB962C8B-B14F-4D97-AF65-F5344CB8AC3E}">
        <p14:creationId xmlns:p14="http://schemas.microsoft.com/office/powerpoint/2010/main" val="83557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7263D1-2D83-B012-F795-6CC0ED2382EA}"/>
              </a:ext>
            </a:extLst>
          </p:cNvPr>
          <p:cNvSpPr>
            <a:spLocks noGrp="1"/>
          </p:cNvSpPr>
          <p:nvPr>
            <p:ph type="title"/>
          </p:nvPr>
        </p:nvSpPr>
        <p:spPr/>
        <p:txBody>
          <a:bodyPr/>
          <a:lstStyle/>
          <a:p>
            <a:r>
              <a:rPr lang="hr-HR" dirty="0">
                <a:latin typeface="Times New Roman" panose="02020603050405020304" pitchFamily="18" charset="0"/>
                <a:cs typeface="Times New Roman" panose="02020603050405020304" pitchFamily="18" charset="0"/>
              </a:rPr>
              <a:t>Branitelji Vukovara</a:t>
            </a:r>
          </a:p>
        </p:txBody>
      </p:sp>
      <p:sp>
        <p:nvSpPr>
          <p:cNvPr id="3" name="Rezervirano mjesto sadržaja 2">
            <a:extLst>
              <a:ext uri="{FF2B5EF4-FFF2-40B4-BE49-F238E27FC236}">
                <a16:creationId xmlns:a16="http://schemas.microsoft.com/office/drawing/2014/main" id="{93D95689-CC5A-2BB3-DBDE-0CD265E2E685}"/>
              </a:ext>
            </a:extLst>
          </p:cNvPr>
          <p:cNvSpPr>
            <a:spLocks noGrp="1"/>
          </p:cNvSpPr>
          <p:nvPr>
            <p:ph idx="1"/>
          </p:nvPr>
        </p:nvSpPr>
        <p:spPr/>
        <p:txBody>
          <a:bodyPr vert="horz" lIns="91440" tIns="45720" rIns="91440" bIns="45720" rtlCol="0" anchor="t">
            <a:normAutofit/>
          </a:bodyPr>
          <a:lstStyle/>
          <a:p>
            <a:pPr marL="0" indent="0">
              <a:buNone/>
            </a:pPr>
            <a:r>
              <a:rPr lang="hr-HR" dirty="0">
                <a:latin typeface="Times New Roman"/>
                <a:cs typeface="Times New Roman"/>
              </a:rPr>
              <a:t>Brojčano i tehnološki nadjačani, vukovarski su branitelji punih 87 dana herojski branili svoje mještane i obitelji od neprijatelja koji ih želi prognati, njihove kuće uništiti i masakrirati ih. Blago Zadro, zajedno s Milom </a:t>
            </a:r>
            <a:r>
              <a:rPr lang="hr-HR" dirty="0" err="1">
                <a:latin typeface="Times New Roman"/>
                <a:cs typeface="Times New Roman"/>
              </a:rPr>
              <a:t>Dedakovićem</a:t>
            </a:r>
            <a:r>
              <a:rPr lang="hr-HR" dirty="0">
                <a:latin typeface="Times New Roman"/>
                <a:cs typeface="Times New Roman"/>
              </a:rPr>
              <a:t> i Markom Babićem najpoznatiji su branitelji i  zapovjednici Vukovara. Branitelji su se nakon pada Vukovara pokušali probiti  do Vinkovaca, dok nekima to uspijeva, oni u Borovu su ostali s ranjenima te ubijeni 20. studenoga. Pored onih koji su poginuli u bitci, Srbi su likvidirali bilo koga tko je branio Vukovar. Još tragamo za nestalim braniteljima i civilima.</a:t>
            </a:r>
          </a:p>
        </p:txBody>
      </p:sp>
    </p:spTree>
    <p:extLst>
      <p:ext uri="{BB962C8B-B14F-4D97-AF65-F5344CB8AC3E}">
        <p14:creationId xmlns:p14="http://schemas.microsoft.com/office/powerpoint/2010/main" val="189084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lika 4" descr="Slika na kojoj se prikazuje osoba, vojna uniforma, na zatvorenom, odjeća&#10;&#10;Opis je automatski generiran">
            <a:extLst>
              <a:ext uri="{FF2B5EF4-FFF2-40B4-BE49-F238E27FC236}">
                <a16:creationId xmlns:a16="http://schemas.microsoft.com/office/drawing/2014/main" id="{24421F28-F69C-090B-CF0B-C8F75014360A}"/>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2935100218"/>
      </p:ext>
    </p:extLst>
  </p:cSld>
  <p:clrMapOvr>
    <a:masterClrMapping/>
  </p:clrMapOvr>
</p:sld>
</file>

<file path=ppt/theme/theme1.xml><?xml version="1.0" encoding="utf-8"?>
<a:theme xmlns:a="http://schemas.openxmlformats.org/drawingml/2006/main" name="Office Theme">
  <a:themeElements>
    <a:clrScheme name="Tema sustava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562</Words>
  <Application>Microsoft Office PowerPoint</Application>
  <PresentationFormat>Widescreen</PresentationFormat>
  <Paragraphs>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Vukovar</vt:lpstr>
      <vt:lpstr>Početak bitke za Vukovar</vt:lpstr>
      <vt:lpstr>PowerPoint Presentation</vt:lpstr>
      <vt:lpstr>Prvi dio bitke</vt:lpstr>
      <vt:lpstr>PowerPoint Presentation</vt:lpstr>
      <vt:lpstr>Drugi, treći i četvrti dio bitke</vt:lpstr>
      <vt:lpstr>PowerPoint Presentation</vt:lpstr>
      <vt:lpstr>Branitelji Vukovara</vt:lpstr>
      <vt:lpstr>PowerPoint Presentation</vt:lpstr>
      <vt:lpstr>PowerPoint Presentation</vt:lpstr>
      <vt:lpstr>Zarobljenici i ratni zločini</vt:lpstr>
      <vt:lpstr>PowerPoint Presentation</vt:lpstr>
      <vt:lpstr>PowerPoint Presentation</vt:lpstr>
      <vt:lpstr>PowerPoint Presentation</vt:lpstr>
      <vt:lpstr>Vukovar poslije rata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dc:title>
  <dc:creator>Marko Budimir</dc:creator>
  <cp:lastModifiedBy>Marko Budimir</cp:lastModifiedBy>
  <cp:revision>65</cp:revision>
  <dcterms:created xsi:type="dcterms:W3CDTF">2022-11-16T08:13:13Z</dcterms:created>
  <dcterms:modified xsi:type="dcterms:W3CDTF">2022-11-17T21:05:02Z</dcterms:modified>
</cp:coreProperties>
</file>