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57" r:id="rId5"/>
    <p:sldId id="277" r:id="rId6"/>
    <p:sldId id="272" r:id="rId7"/>
    <p:sldId id="265" r:id="rId8"/>
    <p:sldId id="273" r:id="rId9"/>
    <p:sldId id="278" r:id="rId10"/>
    <p:sldId id="275" r:id="rId11"/>
    <p:sldId id="279" r:id="rId12"/>
    <p:sldId id="258" r:id="rId13"/>
    <p:sldId id="264" r:id="rId14"/>
    <p:sldId id="280" r:id="rId15"/>
    <p:sldId id="269" r:id="rId16"/>
  </p:sldIdLst>
  <p:sldSz cx="12188825" cy="6858000"/>
  <p:notesSz cx="6858000" cy="9144000"/>
  <p:defaultTextStyle>
    <a:defPPr rtl="0">
      <a:defRPr lang="hr-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280" autoAdjust="0"/>
  </p:normalViewPr>
  <p:slideViewPr>
    <p:cSldViewPr>
      <p:cViewPr varScale="1">
        <p:scale>
          <a:sx n="115" d="100"/>
          <a:sy n="115" d="100"/>
        </p:scale>
        <p:origin x="378" y="108"/>
      </p:cViewPr>
      <p:guideLst>
        <p:guide pos="3839"/>
        <p:guide orient="horz" pos="2160"/>
      </p:guideLst>
    </p:cSldViewPr>
  </p:slideViewPr>
  <p:notesTextViewPr>
    <p:cViewPr>
      <p:scale>
        <a:sx n="1" d="1"/>
        <a:sy n="1" d="1"/>
      </p:scale>
      <p:origin x="0" y="0"/>
    </p:cViewPr>
  </p:notesTextViewPr>
  <p:notesViewPr>
    <p:cSldViewPr>
      <p:cViewPr varScale="1">
        <p:scale>
          <a:sx n="90" d="100"/>
          <a:sy n="90"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 zaglavlj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hr-HR" dirty="0"/>
          </a:p>
        </p:txBody>
      </p:sp>
      <p:sp>
        <p:nvSpPr>
          <p:cNvPr id="3" name="Rezervirano mjesto za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D68E3764-84EF-4558-A81B-73DA5D00F8B2}" type="datetime1">
              <a:rPr lang="hr-HR" smtClean="0"/>
              <a:pPr algn="r" rtl="0"/>
              <a:t>13.12.2021</a:t>
            </a:fld>
            <a:endParaRPr lang="hr-HR" dirty="0"/>
          </a:p>
        </p:txBody>
      </p:sp>
      <p:sp>
        <p:nvSpPr>
          <p:cNvPr id="4" name="Rezervirano mjesto za podnožj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hr-HR" dirty="0"/>
          </a:p>
        </p:txBody>
      </p:sp>
      <p:sp>
        <p:nvSpPr>
          <p:cNvPr id="5" name="Rezervirano mjesto za broj slajd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9C567D4A-04CB-4EDF-8FB1-342A02FC8EC5}" type="slidenum">
              <a:rPr lang="hr-HR" smtClean="0"/>
              <a:pPr algn="r" rtl="0"/>
              <a:t>‹#›</a:t>
            </a:fld>
            <a:endParaRPr lang="hr-H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 zaglavlj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hr-HR" dirty="0"/>
          </a:p>
        </p:txBody>
      </p:sp>
      <p:sp>
        <p:nvSpPr>
          <p:cNvPr id="3" name="Rezervirano mjesto za datum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algn="r"/>
            <a:fld id="{AB589A8A-6C03-4F37-9543-9F4B6A21DEEB}" type="datetime1">
              <a:rPr lang="hr-HR" smtClean="0"/>
              <a:pPr algn="r"/>
              <a:t>13.12.2021</a:t>
            </a:fld>
            <a:endParaRPr lang="hr-HR" dirty="0"/>
          </a:p>
        </p:txBody>
      </p:sp>
      <p:sp>
        <p:nvSpPr>
          <p:cNvPr id="4" name="Rezervirano mjesto za sliku slajd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hr-HR" dirty="0"/>
          </a:p>
        </p:txBody>
      </p:sp>
      <p:sp>
        <p:nvSpPr>
          <p:cNvPr id="5" name="Rezervirano mjesto za bilješk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hr-HR" dirty="0" smtClean="0"/>
              <a:t>Kliknite da biste uredili stilove teksta matrice</a:t>
            </a:r>
          </a:p>
          <a:p>
            <a:pPr lvl="1" rtl="0"/>
            <a:r>
              <a:rPr lang="hr-HR" dirty="0" smtClean="0"/>
              <a:t>Druga razina</a:t>
            </a:r>
          </a:p>
          <a:p>
            <a:pPr lvl="2" rtl="0"/>
            <a:r>
              <a:rPr lang="hr-HR" dirty="0" smtClean="0"/>
              <a:t>Treća razina</a:t>
            </a:r>
          </a:p>
          <a:p>
            <a:pPr lvl="3" rtl="0"/>
            <a:r>
              <a:rPr lang="hr-HR" dirty="0" smtClean="0"/>
              <a:t>Četvrta razina</a:t>
            </a:r>
          </a:p>
          <a:p>
            <a:pPr lvl="4" rtl="0"/>
            <a:r>
              <a:rPr lang="hr-HR" dirty="0" smtClean="0"/>
              <a:t>Peta razina</a:t>
            </a:r>
            <a:endParaRPr lang="hr-HR" dirty="0"/>
          </a:p>
        </p:txBody>
      </p:sp>
      <p:sp>
        <p:nvSpPr>
          <p:cNvPr id="6" name="Rezervirano mjesto za podnožj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hr-HR" dirty="0"/>
          </a:p>
        </p:txBody>
      </p:sp>
      <p:sp>
        <p:nvSpPr>
          <p:cNvPr id="7" name="Rezervirano mjesto za broj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2E61351F-DBB1-4664-ADA9-83BC7CB8848D}" type="slidenum">
              <a:rPr lang="hr-HR" smtClean="0"/>
              <a:pPr algn="r"/>
              <a:t>‹#›</a:t>
            </a:fld>
            <a:endParaRPr lang="hr-H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1</a:t>
            </a:fld>
            <a:endParaRPr lang="hr-HR" dirty="0"/>
          </a:p>
        </p:txBody>
      </p:sp>
    </p:spTree>
    <p:extLst>
      <p:ext uri="{BB962C8B-B14F-4D97-AF65-F5344CB8AC3E}">
        <p14:creationId xmlns:p14="http://schemas.microsoft.com/office/powerpoint/2010/main" val="37853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3</a:t>
            </a:fld>
            <a:endParaRPr lang="hr-HR" dirty="0"/>
          </a:p>
        </p:txBody>
      </p:sp>
    </p:spTree>
    <p:extLst>
      <p:ext uri="{BB962C8B-B14F-4D97-AF65-F5344CB8AC3E}">
        <p14:creationId xmlns:p14="http://schemas.microsoft.com/office/powerpoint/2010/main" val="88082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4</a:t>
            </a:fld>
            <a:endParaRPr lang="hr-HR" dirty="0"/>
          </a:p>
        </p:txBody>
      </p:sp>
    </p:spTree>
    <p:extLst>
      <p:ext uri="{BB962C8B-B14F-4D97-AF65-F5344CB8AC3E}">
        <p14:creationId xmlns:p14="http://schemas.microsoft.com/office/powerpoint/2010/main" val="226282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5</a:t>
            </a:fld>
            <a:endParaRPr lang="hr-HR" dirty="0"/>
          </a:p>
        </p:txBody>
      </p:sp>
    </p:spTree>
    <p:extLst>
      <p:ext uri="{BB962C8B-B14F-4D97-AF65-F5344CB8AC3E}">
        <p14:creationId xmlns:p14="http://schemas.microsoft.com/office/powerpoint/2010/main" val="180268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7</a:t>
            </a:fld>
            <a:endParaRPr lang="hr-HR" dirty="0"/>
          </a:p>
        </p:txBody>
      </p:sp>
    </p:spTree>
    <p:extLst>
      <p:ext uri="{BB962C8B-B14F-4D97-AF65-F5344CB8AC3E}">
        <p14:creationId xmlns:p14="http://schemas.microsoft.com/office/powerpoint/2010/main" val="196926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9</a:t>
            </a:fld>
            <a:endParaRPr lang="hr-HR" dirty="0"/>
          </a:p>
        </p:txBody>
      </p:sp>
    </p:spTree>
    <p:extLst>
      <p:ext uri="{BB962C8B-B14F-4D97-AF65-F5344CB8AC3E}">
        <p14:creationId xmlns:p14="http://schemas.microsoft.com/office/powerpoint/2010/main" val="52698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10</a:t>
            </a:fld>
            <a:endParaRPr lang="hr-HR" dirty="0"/>
          </a:p>
        </p:txBody>
      </p:sp>
    </p:spTree>
    <p:extLst>
      <p:ext uri="{BB962C8B-B14F-4D97-AF65-F5344CB8AC3E}">
        <p14:creationId xmlns:p14="http://schemas.microsoft.com/office/powerpoint/2010/main" val="164376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11</a:t>
            </a:fld>
            <a:endParaRPr lang="hr-HR" dirty="0"/>
          </a:p>
        </p:txBody>
      </p:sp>
    </p:spTree>
    <p:extLst>
      <p:ext uri="{BB962C8B-B14F-4D97-AF65-F5344CB8AC3E}">
        <p14:creationId xmlns:p14="http://schemas.microsoft.com/office/powerpoint/2010/main" val="355341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algn="r"/>
            <a:fld id="{2E61351F-DBB1-4664-ADA9-83BC7CB8848D}" type="slidenum">
              <a:rPr lang="hr-HR" smtClean="0"/>
              <a:pPr algn="r"/>
              <a:t>12</a:t>
            </a:fld>
            <a:endParaRPr lang="hr-HR" dirty="0"/>
          </a:p>
        </p:txBody>
      </p:sp>
    </p:spTree>
    <p:extLst>
      <p:ext uri="{BB962C8B-B14F-4D97-AF65-F5344CB8AC3E}">
        <p14:creationId xmlns:p14="http://schemas.microsoft.com/office/powerpoint/2010/main" val="118155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293814" y="990600"/>
            <a:ext cx="8458200" cy="3200400"/>
          </a:xfrm>
        </p:spPr>
        <p:txBody>
          <a:bodyPr rtlCol="0">
            <a:normAutofit/>
          </a:bodyPr>
          <a:lstStyle>
            <a:lvl1pPr algn="l" rtl="0">
              <a:defRPr sz="6000"/>
            </a:lvl1pPr>
          </a:lstStyle>
          <a:p>
            <a:pPr rtl="0"/>
            <a:r>
              <a:rPr lang="hr-HR" smtClean="0"/>
              <a:t>Uredite stil naslova matrice</a:t>
            </a:r>
            <a:endParaRPr lang="hr-HR" dirty="0"/>
          </a:p>
        </p:txBody>
      </p:sp>
      <p:sp>
        <p:nvSpPr>
          <p:cNvPr id="3" name="Podnaslov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hr-HR" smtClean="0"/>
              <a:t>Kliknite da biste uredili stil podnaslova matrice</a:t>
            </a:r>
            <a:endParaRPr lang="hr-HR" dirty="0"/>
          </a:p>
        </p:txBody>
      </p:sp>
      <p:sp>
        <p:nvSpPr>
          <p:cNvPr id="4" name="Rezervirano mjesto za datum 3"/>
          <p:cNvSpPr>
            <a:spLocks noGrp="1"/>
          </p:cNvSpPr>
          <p:nvPr>
            <p:ph type="dt" sz="half" idx="10"/>
          </p:nvPr>
        </p:nvSpPr>
        <p:spPr/>
        <p:txBody>
          <a:bodyPr rtlCol="0"/>
          <a:lstStyle>
            <a:lvl1pPr algn="l" rtl="0">
              <a:defRPr sz="1100"/>
            </a:lvl1pPr>
          </a:lstStyle>
          <a:p>
            <a:fld id="{C830A68F-5C94-4FA3-ABA2-1EF7CE24F4D7}" type="datetime1">
              <a:rPr lang="hr-HR" smtClean="0"/>
              <a:pPr/>
              <a:t>13.12.2021</a:t>
            </a:fld>
            <a:endParaRPr lang="hr-HR" dirty="0"/>
          </a:p>
        </p:txBody>
      </p:sp>
      <p:sp>
        <p:nvSpPr>
          <p:cNvPr id="5" name="Rezervirano mjesto za podnožje 4"/>
          <p:cNvSpPr>
            <a:spLocks noGrp="1"/>
          </p:cNvSpPr>
          <p:nvPr>
            <p:ph type="ftr" sz="quarter" idx="11"/>
          </p:nvPr>
        </p:nvSpPr>
        <p:spPr/>
        <p:txBody>
          <a:bodyPr rtlCol="0"/>
          <a:lstStyle>
            <a:lvl1pPr algn="ctr" rtl="0">
              <a:defRPr sz="1100"/>
            </a:lvl1pPr>
          </a:lstStyle>
          <a:p>
            <a:endParaRPr lang="hr-HR" dirty="0"/>
          </a:p>
        </p:txBody>
      </p:sp>
      <p:sp>
        <p:nvSpPr>
          <p:cNvPr id="6" name="Rezervirano mjesto za broj slajda 5"/>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smtClean="0"/>
              <a:t>Uredite stil naslova matrice</a:t>
            </a:r>
            <a:endParaRPr lang="hr-HR" dirty="0"/>
          </a:p>
        </p:txBody>
      </p:sp>
      <p:sp>
        <p:nvSpPr>
          <p:cNvPr id="3" name="Okomiti tekst s rezerviranim mjestom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4" name="Rezervirano mjesto za datum 3"/>
          <p:cNvSpPr>
            <a:spLocks noGrp="1"/>
          </p:cNvSpPr>
          <p:nvPr>
            <p:ph type="dt" sz="half" idx="10"/>
          </p:nvPr>
        </p:nvSpPr>
        <p:spPr/>
        <p:txBody>
          <a:bodyPr rtlCol="0"/>
          <a:lstStyle>
            <a:lvl1pPr algn="l" rtl="0">
              <a:defRPr sz="1100"/>
            </a:lvl1pPr>
          </a:lstStyle>
          <a:p>
            <a:fld id="{AD829EB5-A4F3-40D7-AD99-92AF0EBFC56F}" type="datetime1">
              <a:rPr lang="hr-HR" smtClean="0"/>
              <a:pPr/>
              <a:t>13.12.2021</a:t>
            </a:fld>
            <a:endParaRPr lang="hr-HR" dirty="0"/>
          </a:p>
        </p:txBody>
      </p:sp>
      <p:sp>
        <p:nvSpPr>
          <p:cNvPr id="5" name="Rezervirano mjesto za podnožje 4"/>
          <p:cNvSpPr>
            <a:spLocks noGrp="1"/>
          </p:cNvSpPr>
          <p:nvPr>
            <p:ph type="ftr" sz="quarter" idx="11"/>
          </p:nvPr>
        </p:nvSpPr>
        <p:spPr/>
        <p:txBody>
          <a:bodyPr rtlCol="0"/>
          <a:lstStyle>
            <a:lvl1pPr algn="ctr" rtl="0">
              <a:defRPr sz="1100"/>
            </a:lvl1pPr>
          </a:lstStyle>
          <a:p>
            <a:endParaRPr lang="hr-HR" dirty="0"/>
          </a:p>
        </p:txBody>
      </p:sp>
      <p:sp>
        <p:nvSpPr>
          <p:cNvPr id="6" name="Rezervirano mjesto za broj slajda 5"/>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9752014" y="381000"/>
            <a:ext cx="1904998" cy="5791200"/>
          </a:xfrm>
        </p:spPr>
        <p:txBody>
          <a:bodyPr vert="eaVert" rtlCol="0"/>
          <a:lstStyle/>
          <a:p>
            <a:pPr rtl="0"/>
            <a:r>
              <a:rPr lang="hr-HR" smtClean="0"/>
              <a:t>Uredite stil naslova matrice</a:t>
            </a:r>
            <a:endParaRPr lang="hr-HR" dirty="0"/>
          </a:p>
        </p:txBody>
      </p:sp>
      <p:sp>
        <p:nvSpPr>
          <p:cNvPr id="3" name="Okomiti tekst s rezerviranim mjestom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4" name="Rezervirano mjesto za datum 3"/>
          <p:cNvSpPr>
            <a:spLocks noGrp="1"/>
          </p:cNvSpPr>
          <p:nvPr>
            <p:ph type="dt" sz="half" idx="10"/>
          </p:nvPr>
        </p:nvSpPr>
        <p:spPr/>
        <p:txBody>
          <a:bodyPr rtlCol="0"/>
          <a:lstStyle>
            <a:lvl1pPr algn="l" rtl="0">
              <a:defRPr sz="1100"/>
            </a:lvl1pPr>
          </a:lstStyle>
          <a:p>
            <a:fld id="{8F46CF31-0C6B-4F29-8DD3-5FCA4D67E5B0}" type="datetime1">
              <a:rPr lang="hr-HR" smtClean="0"/>
              <a:pPr/>
              <a:t>13.12.2021</a:t>
            </a:fld>
            <a:endParaRPr lang="hr-HR" dirty="0"/>
          </a:p>
        </p:txBody>
      </p:sp>
      <p:sp>
        <p:nvSpPr>
          <p:cNvPr id="5" name="Rezervirano mjesto za podnožje 4"/>
          <p:cNvSpPr>
            <a:spLocks noGrp="1"/>
          </p:cNvSpPr>
          <p:nvPr>
            <p:ph type="ftr" sz="quarter" idx="11"/>
          </p:nvPr>
        </p:nvSpPr>
        <p:spPr/>
        <p:txBody>
          <a:bodyPr rtlCol="0"/>
          <a:lstStyle>
            <a:lvl1pPr algn="ctr" rtl="0">
              <a:defRPr sz="1100"/>
            </a:lvl1pPr>
          </a:lstStyle>
          <a:p>
            <a:endParaRPr lang="hr-HR" dirty="0"/>
          </a:p>
        </p:txBody>
      </p:sp>
      <p:sp>
        <p:nvSpPr>
          <p:cNvPr id="6" name="Rezervirano mjesto za broj slajda 5"/>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smtClean="0"/>
              <a:t>Uredite stil naslova matrice</a:t>
            </a:r>
            <a:endParaRPr lang="hr-HR" dirty="0"/>
          </a:p>
        </p:txBody>
      </p:sp>
      <p:sp>
        <p:nvSpPr>
          <p:cNvPr id="3" name="Rezervirano mjesto za sadržaj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4" name="Rezervirano mjesto za datum 3"/>
          <p:cNvSpPr>
            <a:spLocks noGrp="1"/>
          </p:cNvSpPr>
          <p:nvPr>
            <p:ph type="dt" sz="half" idx="10"/>
          </p:nvPr>
        </p:nvSpPr>
        <p:spPr/>
        <p:txBody>
          <a:bodyPr rtlCol="0"/>
          <a:lstStyle>
            <a:lvl1pPr algn="l" rtl="0">
              <a:defRPr sz="1100"/>
            </a:lvl1pPr>
          </a:lstStyle>
          <a:p>
            <a:fld id="{B8D5E95F-670C-4A52-ABF5-7B54145A17F8}" type="datetime1">
              <a:rPr lang="hr-HR" smtClean="0"/>
              <a:pPr/>
              <a:t>13.12.2021</a:t>
            </a:fld>
            <a:endParaRPr lang="hr-HR" dirty="0"/>
          </a:p>
        </p:txBody>
      </p:sp>
      <p:sp>
        <p:nvSpPr>
          <p:cNvPr id="5" name="Rezervirano mjesto za podnožje 4"/>
          <p:cNvSpPr>
            <a:spLocks noGrp="1"/>
          </p:cNvSpPr>
          <p:nvPr>
            <p:ph type="ftr" sz="quarter" idx="11"/>
          </p:nvPr>
        </p:nvSpPr>
        <p:spPr/>
        <p:txBody>
          <a:bodyPr rtlCol="0"/>
          <a:lstStyle>
            <a:lvl1pPr algn="ctr" rtl="0">
              <a:defRPr sz="1100"/>
            </a:lvl1pPr>
          </a:lstStyle>
          <a:p>
            <a:endParaRPr lang="hr-HR" dirty="0"/>
          </a:p>
        </p:txBody>
      </p:sp>
      <p:sp>
        <p:nvSpPr>
          <p:cNvPr id="6" name="Rezervirano mjesto za broj slajda 5"/>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hr-HR" smtClean="0"/>
              <a:t>Uredite stil naslova matrice</a:t>
            </a:r>
            <a:endParaRPr lang="hr-HR" dirty="0"/>
          </a:p>
        </p:txBody>
      </p:sp>
      <p:sp>
        <p:nvSpPr>
          <p:cNvPr id="3" name="Rezervirano mjesto za tekst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hr-HR" smtClean="0"/>
              <a:t>Uredite stilove teksta matrice</a:t>
            </a:r>
          </a:p>
        </p:txBody>
      </p:sp>
      <p:sp>
        <p:nvSpPr>
          <p:cNvPr id="4" name="Rezervirano mjesto za datum 3"/>
          <p:cNvSpPr>
            <a:spLocks noGrp="1"/>
          </p:cNvSpPr>
          <p:nvPr>
            <p:ph type="dt" sz="half" idx="10"/>
          </p:nvPr>
        </p:nvSpPr>
        <p:spPr/>
        <p:txBody>
          <a:bodyPr rtlCol="0"/>
          <a:lstStyle>
            <a:lvl1pPr algn="l" rtl="0">
              <a:defRPr sz="1100"/>
            </a:lvl1pPr>
          </a:lstStyle>
          <a:p>
            <a:fld id="{75C11E55-65D6-4AE8-8700-8B92134E18B4}" type="datetime1">
              <a:rPr lang="hr-HR" smtClean="0"/>
              <a:pPr/>
              <a:t>13.12.2021</a:t>
            </a:fld>
            <a:endParaRPr lang="hr-HR" dirty="0"/>
          </a:p>
        </p:txBody>
      </p:sp>
      <p:sp>
        <p:nvSpPr>
          <p:cNvPr id="5" name="Rezervirano mjesto za podnožje 4"/>
          <p:cNvSpPr>
            <a:spLocks noGrp="1"/>
          </p:cNvSpPr>
          <p:nvPr>
            <p:ph type="ftr" sz="quarter" idx="11"/>
          </p:nvPr>
        </p:nvSpPr>
        <p:spPr/>
        <p:txBody>
          <a:bodyPr rtlCol="0"/>
          <a:lstStyle>
            <a:lvl1pPr algn="ctr" rtl="0">
              <a:defRPr sz="1100"/>
            </a:lvl1pPr>
          </a:lstStyle>
          <a:p>
            <a:endParaRPr lang="hr-HR" dirty="0"/>
          </a:p>
        </p:txBody>
      </p:sp>
      <p:sp>
        <p:nvSpPr>
          <p:cNvPr id="6" name="Rezervirano mjesto za broj slajda 5"/>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smtClean="0"/>
              <a:t>Uredite stil naslova matrice</a:t>
            </a:r>
            <a:endParaRPr lang="hr-HR" dirty="0"/>
          </a:p>
        </p:txBody>
      </p:sp>
      <p:sp>
        <p:nvSpPr>
          <p:cNvPr id="3" name="Rezervirano mjesto za sadržaj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4" name="Rezervirano mjesto za sadržaj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5" name="Rezervirano mjesto za datum 4"/>
          <p:cNvSpPr>
            <a:spLocks noGrp="1"/>
          </p:cNvSpPr>
          <p:nvPr>
            <p:ph type="dt" sz="half" idx="10"/>
          </p:nvPr>
        </p:nvSpPr>
        <p:spPr/>
        <p:txBody>
          <a:bodyPr rtlCol="0"/>
          <a:lstStyle>
            <a:lvl1pPr algn="l" rtl="0">
              <a:defRPr sz="1100"/>
            </a:lvl1pPr>
          </a:lstStyle>
          <a:p>
            <a:fld id="{0CBFA564-FB05-4B96-B9EC-4ABD18AB95E5}" type="datetime1">
              <a:rPr lang="hr-HR" smtClean="0"/>
              <a:pPr/>
              <a:t>13.12.2021</a:t>
            </a:fld>
            <a:endParaRPr lang="hr-HR" dirty="0"/>
          </a:p>
        </p:txBody>
      </p:sp>
      <p:sp>
        <p:nvSpPr>
          <p:cNvPr id="6" name="Rezervirano mjesto za podnožje 5"/>
          <p:cNvSpPr>
            <a:spLocks noGrp="1"/>
          </p:cNvSpPr>
          <p:nvPr>
            <p:ph type="ftr" sz="quarter" idx="11"/>
          </p:nvPr>
        </p:nvSpPr>
        <p:spPr/>
        <p:txBody>
          <a:bodyPr rtlCol="0"/>
          <a:lstStyle>
            <a:lvl1pPr algn="ctr" rtl="0">
              <a:defRPr sz="1100"/>
            </a:lvl1pPr>
          </a:lstStyle>
          <a:p>
            <a:endParaRPr lang="hr-HR" dirty="0"/>
          </a:p>
        </p:txBody>
      </p:sp>
      <p:sp>
        <p:nvSpPr>
          <p:cNvPr id="7" name="Rezervirano mjesto za broj slajda 6"/>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lvl1pPr algn="l" rtl="0">
              <a:defRPr/>
            </a:lvl1pPr>
          </a:lstStyle>
          <a:p>
            <a:pPr rtl="0"/>
            <a:r>
              <a:rPr lang="hr-HR" smtClean="0"/>
              <a:t>Uredite stil naslova matrice</a:t>
            </a:r>
            <a:endParaRPr lang="hr-HR" dirty="0"/>
          </a:p>
        </p:txBody>
      </p:sp>
      <p:sp>
        <p:nvSpPr>
          <p:cNvPr id="3" name="Rezervirano mjesto za tekst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hr-HR" smtClean="0"/>
              <a:t>Uredite stilove teksta matrice</a:t>
            </a:r>
          </a:p>
        </p:txBody>
      </p:sp>
      <p:sp>
        <p:nvSpPr>
          <p:cNvPr id="4" name="Rezervirano mjesto za sadržaj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5" name="Rezervirano mjesto za tekst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hr-HR" smtClean="0"/>
              <a:t>Uredite stilove teksta matrice</a:t>
            </a:r>
          </a:p>
        </p:txBody>
      </p:sp>
      <p:sp>
        <p:nvSpPr>
          <p:cNvPr id="6" name="Rezervirano mjesto za sadržaj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7" name="Rezervirano mjesto za datum 6"/>
          <p:cNvSpPr>
            <a:spLocks noGrp="1"/>
          </p:cNvSpPr>
          <p:nvPr>
            <p:ph type="dt" sz="half" idx="10"/>
          </p:nvPr>
        </p:nvSpPr>
        <p:spPr/>
        <p:txBody>
          <a:bodyPr rtlCol="0"/>
          <a:lstStyle>
            <a:lvl1pPr algn="l" rtl="0">
              <a:defRPr sz="1100"/>
            </a:lvl1pPr>
          </a:lstStyle>
          <a:p>
            <a:fld id="{80C35DB8-E115-4E80-90C1-38C060B52E6A}" type="datetime1">
              <a:rPr lang="hr-HR" smtClean="0"/>
              <a:pPr/>
              <a:t>13.12.2021</a:t>
            </a:fld>
            <a:endParaRPr lang="hr-HR" dirty="0"/>
          </a:p>
        </p:txBody>
      </p:sp>
      <p:sp>
        <p:nvSpPr>
          <p:cNvPr id="8" name="Rezervirano mjesto za podnožje 7"/>
          <p:cNvSpPr>
            <a:spLocks noGrp="1"/>
          </p:cNvSpPr>
          <p:nvPr>
            <p:ph type="ftr" sz="quarter" idx="11"/>
          </p:nvPr>
        </p:nvSpPr>
        <p:spPr/>
        <p:txBody>
          <a:bodyPr rtlCol="0"/>
          <a:lstStyle>
            <a:lvl1pPr algn="ctr" rtl="0">
              <a:defRPr sz="1100"/>
            </a:lvl1pPr>
          </a:lstStyle>
          <a:p>
            <a:endParaRPr lang="hr-HR" dirty="0"/>
          </a:p>
        </p:txBody>
      </p:sp>
      <p:sp>
        <p:nvSpPr>
          <p:cNvPr id="9" name="Rezervirano mjesto za broj slajda 8"/>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smtClean="0"/>
              <a:t>Uredite stil naslova matrice</a:t>
            </a:r>
            <a:endParaRPr lang="hr-HR" dirty="0"/>
          </a:p>
        </p:txBody>
      </p:sp>
      <p:sp>
        <p:nvSpPr>
          <p:cNvPr id="3" name="Rezervirano mjesto za datum 2"/>
          <p:cNvSpPr>
            <a:spLocks noGrp="1"/>
          </p:cNvSpPr>
          <p:nvPr>
            <p:ph type="dt" sz="half" idx="10"/>
          </p:nvPr>
        </p:nvSpPr>
        <p:spPr/>
        <p:txBody>
          <a:bodyPr rtlCol="0"/>
          <a:lstStyle>
            <a:lvl1pPr algn="l" rtl="0">
              <a:defRPr sz="1100"/>
            </a:lvl1pPr>
          </a:lstStyle>
          <a:p>
            <a:fld id="{36CA83C3-6D31-41F4-AA64-A9AD52E8DC6C}" type="datetime1">
              <a:rPr lang="hr-HR" smtClean="0"/>
              <a:pPr/>
              <a:t>13.12.2021</a:t>
            </a:fld>
            <a:endParaRPr lang="hr-HR" dirty="0"/>
          </a:p>
        </p:txBody>
      </p:sp>
      <p:sp>
        <p:nvSpPr>
          <p:cNvPr id="4" name="Rezervirano mjesto za podnožje 3"/>
          <p:cNvSpPr>
            <a:spLocks noGrp="1"/>
          </p:cNvSpPr>
          <p:nvPr>
            <p:ph type="ftr" sz="quarter" idx="11"/>
          </p:nvPr>
        </p:nvSpPr>
        <p:spPr/>
        <p:txBody>
          <a:bodyPr rtlCol="0"/>
          <a:lstStyle>
            <a:lvl1pPr algn="ctr" rtl="0">
              <a:defRPr sz="1100"/>
            </a:lvl1pPr>
          </a:lstStyle>
          <a:p>
            <a:endParaRPr lang="hr-HR" dirty="0"/>
          </a:p>
        </p:txBody>
      </p:sp>
      <p:sp>
        <p:nvSpPr>
          <p:cNvPr id="5" name="Rezervirano mjesto za broj slajda 4"/>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zervirano mjesto za datum 1"/>
          <p:cNvSpPr>
            <a:spLocks noGrp="1"/>
          </p:cNvSpPr>
          <p:nvPr>
            <p:ph type="dt" sz="half" idx="10"/>
          </p:nvPr>
        </p:nvSpPr>
        <p:spPr/>
        <p:txBody>
          <a:bodyPr rtlCol="0"/>
          <a:lstStyle>
            <a:lvl1pPr algn="l" rtl="0">
              <a:defRPr sz="1100"/>
            </a:lvl1pPr>
          </a:lstStyle>
          <a:p>
            <a:fld id="{6D872257-9B51-456F-882F-FA20135D5D23}" type="datetime1">
              <a:rPr lang="hr-HR" smtClean="0"/>
              <a:pPr/>
              <a:t>13.12.2021</a:t>
            </a:fld>
            <a:endParaRPr lang="hr-HR" dirty="0"/>
          </a:p>
        </p:txBody>
      </p:sp>
      <p:sp>
        <p:nvSpPr>
          <p:cNvPr id="3" name="Rezervirano mjesto za podnožje 2"/>
          <p:cNvSpPr>
            <a:spLocks noGrp="1"/>
          </p:cNvSpPr>
          <p:nvPr>
            <p:ph type="ftr" sz="quarter" idx="11"/>
          </p:nvPr>
        </p:nvSpPr>
        <p:spPr/>
        <p:txBody>
          <a:bodyPr rtlCol="0"/>
          <a:lstStyle>
            <a:lvl1pPr algn="ctr" rtl="0">
              <a:defRPr sz="1100"/>
            </a:lvl1pPr>
          </a:lstStyle>
          <a:p>
            <a:endParaRPr lang="hr-HR" dirty="0"/>
          </a:p>
        </p:txBody>
      </p:sp>
      <p:sp>
        <p:nvSpPr>
          <p:cNvPr id="4" name="Rezervirano mjesto za broj slajda 3"/>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hr-HR" smtClean="0"/>
              <a:t>Uredite stil naslova matrice</a:t>
            </a:r>
            <a:endParaRPr lang="hr-HR" dirty="0"/>
          </a:p>
        </p:txBody>
      </p:sp>
      <p:sp>
        <p:nvSpPr>
          <p:cNvPr id="3" name="Rezervirano mjesto za sadržaj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hr-HR" smtClean="0"/>
              <a:t>Uredite stilove teksta matrice</a:t>
            </a:r>
          </a:p>
          <a:p>
            <a:pPr lvl="1" rtl="0"/>
            <a:r>
              <a:rPr lang="hr-HR" smtClean="0"/>
              <a:t>Druga razina</a:t>
            </a:r>
          </a:p>
          <a:p>
            <a:pPr lvl="2" rtl="0"/>
            <a:r>
              <a:rPr lang="hr-HR" smtClean="0"/>
              <a:t>Treća razina</a:t>
            </a:r>
          </a:p>
          <a:p>
            <a:pPr lvl="3" rtl="0"/>
            <a:r>
              <a:rPr lang="hr-HR" smtClean="0"/>
              <a:t>Četvrta razina</a:t>
            </a:r>
          </a:p>
          <a:p>
            <a:pPr lvl="4" rtl="0"/>
            <a:r>
              <a:rPr lang="hr-HR" smtClean="0"/>
              <a:t>Peta razina</a:t>
            </a:r>
            <a:endParaRPr lang="hr-HR" dirty="0"/>
          </a:p>
        </p:txBody>
      </p:sp>
      <p:sp>
        <p:nvSpPr>
          <p:cNvPr id="4" name="Rezervirano mjesto za tekst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hr-HR" smtClean="0"/>
              <a:t>Uredite stilove teksta matrice</a:t>
            </a:r>
          </a:p>
        </p:txBody>
      </p:sp>
      <p:sp>
        <p:nvSpPr>
          <p:cNvPr id="5" name="Rezervirano mjesto za datum 4"/>
          <p:cNvSpPr>
            <a:spLocks noGrp="1"/>
          </p:cNvSpPr>
          <p:nvPr>
            <p:ph type="dt" sz="half" idx="10"/>
          </p:nvPr>
        </p:nvSpPr>
        <p:spPr/>
        <p:txBody>
          <a:bodyPr rtlCol="0"/>
          <a:lstStyle>
            <a:lvl1pPr algn="l" rtl="0">
              <a:defRPr sz="1100"/>
            </a:lvl1pPr>
          </a:lstStyle>
          <a:p>
            <a:fld id="{B6182412-8492-4590-A7F8-D420DAFB8F8D}" type="datetime1">
              <a:rPr lang="hr-HR" smtClean="0"/>
              <a:pPr/>
              <a:t>13.12.2021</a:t>
            </a:fld>
            <a:endParaRPr lang="hr-HR" dirty="0"/>
          </a:p>
        </p:txBody>
      </p:sp>
      <p:sp>
        <p:nvSpPr>
          <p:cNvPr id="6" name="Rezervirano mjesto za podnožje 5"/>
          <p:cNvSpPr>
            <a:spLocks noGrp="1"/>
          </p:cNvSpPr>
          <p:nvPr>
            <p:ph type="ftr" sz="quarter" idx="11"/>
          </p:nvPr>
        </p:nvSpPr>
        <p:spPr/>
        <p:txBody>
          <a:bodyPr rtlCol="0"/>
          <a:lstStyle>
            <a:lvl1pPr algn="ctr" rtl="0">
              <a:defRPr sz="1100"/>
            </a:lvl1pPr>
          </a:lstStyle>
          <a:p>
            <a:endParaRPr lang="hr-HR" dirty="0"/>
          </a:p>
        </p:txBody>
      </p:sp>
      <p:sp>
        <p:nvSpPr>
          <p:cNvPr id="7" name="Rezervirano mjesto za broj slajda 6"/>
          <p:cNvSpPr>
            <a:spLocks noGrp="1"/>
          </p:cNvSpPr>
          <p:nvPr>
            <p:ph type="sldNum" sz="quarter" idx="12"/>
          </p:nvPr>
        </p:nvSpPr>
        <p:spPr/>
        <p:txBody>
          <a:bodyPr rtlCol="0"/>
          <a:lstStyle>
            <a:lvl1pPr algn="l" rtl="0">
              <a:defRPr sz="1100"/>
            </a:lvl1pPr>
          </a:lstStyle>
          <a:p>
            <a:pPr algn="r"/>
            <a:fld id="{81FEFA0A-2F20-4B60-98C6-5FFDA469AA1C}" type="slidenum">
              <a:rPr lang="hr-HR" smtClean="0"/>
              <a:pPr algn="r"/>
              <a:t>‹#›</a:t>
            </a:fld>
            <a:endParaRPr lang="hr-HR"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hr-HR" smtClean="0"/>
              <a:t>Uredite stil naslova matrice</a:t>
            </a:r>
            <a:endParaRPr lang="hr-HR" dirty="0"/>
          </a:p>
        </p:txBody>
      </p:sp>
      <p:sp>
        <p:nvSpPr>
          <p:cNvPr id="3" name="Rezervirano mjesto za sliku 2" descr="Prazno rezervirano mjesto za dodavanje slike. Kliknite rezervirano mjesto i odaberite sliku koju želite dodati."/>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hr-HR" smtClean="0"/>
              <a:t>Kliknite ikonu da biste dodali  sliku</a:t>
            </a:r>
            <a:endParaRPr lang="hr-HR" dirty="0"/>
          </a:p>
        </p:txBody>
      </p:sp>
      <p:sp>
        <p:nvSpPr>
          <p:cNvPr id="4" name="Rezervirano mjesto za tekst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hr-HR" smtClean="0"/>
              <a:t>Uredite stilove teksta matrice</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Pravokutnik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r-HR" dirty="0"/>
          </a:p>
        </p:txBody>
      </p:sp>
      <p:sp>
        <p:nvSpPr>
          <p:cNvPr id="2" name="Rezervirano mjesto za naslov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hr-HR" dirty="0" smtClean="0"/>
              <a:t>Kliknite da biste uredili stil naslova matrice</a:t>
            </a:r>
            <a:endParaRPr lang="hr-HR" dirty="0"/>
          </a:p>
        </p:txBody>
      </p:sp>
      <p:sp>
        <p:nvSpPr>
          <p:cNvPr id="3" name="Rezervirano mjesto za tekst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hr-HR" dirty="0" smtClean="0"/>
              <a:t>Uređivanje stilova teksta matrice</a:t>
            </a:r>
          </a:p>
          <a:p>
            <a:pPr lvl="1" rtl="0"/>
            <a:r>
              <a:rPr lang="hr-HR" dirty="0" smtClean="0"/>
              <a:t>Druga razina</a:t>
            </a:r>
          </a:p>
          <a:p>
            <a:pPr lvl="2" rtl="0"/>
            <a:r>
              <a:rPr lang="hr-HR" dirty="0" smtClean="0"/>
              <a:t>Treća razina</a:t>
            </a:r>
          </a:p>
          <a:p>
            <a:pPr lvl="3" rtl="0"/>
            <a:r>
              <a:rPr lang="hr-HR" dirty="0" smtClean="0"/>
              <a:t>Četvrta razina</a:t>
            </a:r>
          </a:p>
          <a:p>
            <a:pPr lvl="4" rtl="0"/>
            <a:r>
              <a:rPr lang="hr-HR" dirty="0" smtClean="0"/>
              <a:t>Peta razina</a:t>
            </a:r>
            <a:endParaRPr lang="hr-HR" dirty="0"/>
          </a:p>
        </p:txBody>
      </p:sp>
      <p:sp>
        <p:nvSpPr>
          <p:cNvPr id="4" name="Rezervirano mjesto za datum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4A6436D9-8369-45C3-8A12-D5E81C8B5830}" type="datetime1">
              <a:rPr lang="hr-HR" smtClean="0"/>
              <a:pPr/>
              <a:t>13.12.2021</a:t>
            </a:fld>
            <a:endParaRPr lang="hr-HR" dirty="0"/>
          </a:p>
        </p:txBody>
      </p:sp>
      <p:sp>
        <p:nvSpPr>
          <p:cNvPr id="5" name="Rezervirano mjesto za podnožje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hr-HR" dirty="0"/>
          </a:p>
        </p:txBody>
      </p:sp>
      <p:sp>
        <p:nvSpPr>
          <p:cNvPr id="6" name="Rezervirano mjesto za broj slajda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rtl="0">
              <a:defRPr sz="1100">
                <a:solidFill>
                  <a:schemeClr val="tx1">
                    <a:lumMod val="90000"/>
                    <a:lumOff val="10000"/>
                  </a:schemeClr>
                </a:solidFill>
              </a:defRPr>
            </a:lvl1pPr>
          </a:lstStyle>
          <a:p>
            <a:fld id="{81FEFA0A-2F20-4B60-98C6-5FFDA469AA1C}" type="slidenum">
              <a:rPr lang="hr-HR" smtClean="0"/>
              <a:pPr/>
              <a:t>‹#›</a:t>
            </a:fld>
            <a:endParaRPr lang="hr-HR"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www.britannica.com/place/New-York-City" TargetMode="External"/><Relationship Id="rId3" Type="http://schemas.openxmlformats.org/officeDocument/2006/relationships/hyperlink" Target="https://www.britannica.com/place/Paris" TargetMode="External"/><Relationship Id="rId7" Type="http://schemas.openxmlformats.org/officeDocument/2006/relationships/hyperlink" Target="https://www.britannica.com/topic/Chrysler-Building" TargetMode="External"/><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hyperlink" Target="https://www.britannica.com/biography/Gustave-Eiffel" TargetMode="External"/><Relationship Id="rId5" Type="http://schemas.openxmlformats.org/officeDocument/2006/relationships/hyperlink" Target="https://www.britannica.com/event/French-Revolution" TargetMode="External"/><Relationship Id="rId4" Type="http://schemas.openxmlformats.org/officeDocument/2006/relationships/hyperlink" Target="https://www.britannica.com/topic/International-Exposition-of-188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upload.wikimedia.org/wikipedia/commons/c/c2/Mur_des_Je_t%27Aime_%40_Square_Jehan-Rictus_%40_Montmartre_%40_Paris_18_%2832949174486%29.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917948" y="5013176"/>
            <a:ext cx="8856984" cy="1440160"/>
          </a:xfrm>
        </p:spPr>
        <p:txBody>
          <a:bodyPr rtlCol="0">
            <a:noAutofit/>
          </a:bodyPr>
          <a:lstStyle/>
          <a:p>
            <a:r>
              <a:rPr lang="en-GB" sz="6600" dirty="0">
                <a:solidFill>
                  <a:srgbClr val="FF0000"/>
                </a:solidFill>
                <a:latin typeface="Adobe Gothic Std B" panose="020B0800000000000000" pitchFamily="34" charset="-128"/>
                <a:ea typeface="Adobe Gothic Std B" panose="020B0800000000000000" pitchFamily="34" charset="-128"/>
              </a:rPr>
              <a:t>Paris - the city of love!</a:t>
            </a:r>
            <a:endParaRPr lang="hr-HR" sz="6600" dirty="0">
              <a:solidFill>
                <a:srgbClr val="FF0000"/>
              </a:solidFill>
              <a:latin typeface="Adobe Gothic Std B" panose="020B0800000000000000" pitchFamily="34" charset="-128"/>
              <a:ea typeface="Adobe Gothic Std B" panose="020B0800000000000000" pitchFamily="34" charset="-128"/>
            </a:endParaRPr>
          </a:p>
        </p:txBody>
      </p:sp>
      <p:sp>
        <p:nvSpPr>
          <p:cNvPr id="3" name="Podnaslov 2"/>
          <p:cNvSpPr>
            <a:spLocks noGrp="1"/>
          </p:cNvSpPr>
          <p:nvPr>
            <p:ph type="subTitle" idx="1"/>
          </p:nvPr>
        </p:nvSpPr>
        <p:spPr>
          <a:xfrm>
            <a:off x="1293813" y="6597352"/>
            <a:ext cx="8458200" cy="144016"/>
          </a:xfrm>
        </p:spPr>
        <p:txBody>
          <a:bodyPr rtlCol="0">
            <a:normAutofit fontScale="25000" lnSpcReduction="20000"/>
          </a:bodyPr>
          <a:lstStyle/>
          <a:p>
            <a:pPr rtl="0"/>
            <a:endParaRPr lang="hr-HR" dirty="0"/>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2" y="-531440"/>
            <a:ext cx="12188824" cy="6094413"/>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a:bodyPr>
          <a:lstStyle/>
          <a:p>
            <a:pPr rtl="0"/>
            <a:r>
              <a:rPr lang="hr-HR" sz="5400" dirty="0" err="1" smtClean="0">
                <a:solidFill>
                  <a:srgbClr val="FF0000"/>
                </a:solidFill>
                <a:latin typeface="Helvetica" panose="020B0604020202020204" pitchFamily="34" charset="0"/>
                <a:cs typeface="Helvetica" panose="020B0604020202020204" pitchFamily="34" charset="0"/>
              </a:rPr>
              <a:t>Fun</a:t>
            </a:r>
            <a:r>
              <a:rPr lang="hr-HR" sz="5400" dirty="0" smtClean="0">
                <a:solidFill>
                  <a:srgbClr val="FF0000"/>
                </a:solidFill>
                <a:latin typeface="Helvetica" panose="020B0604020202020204" pitchFamily="34" charset="0"/>
                <a:cs typeface="Helvetica" panose="020B0604020202020204" pitchFamily="34" charset="0"/>
              </a:rPr>
              <a:t> </a:t>
            </a:r>
            <a:r>
              <a:rPr lang="hr-HR" sz="5400" dirty="0" err="1" smtClean="0">
                <a:solidFill>
                  <a:srgbClr val="FF0000"/>
                </a:solidFill>
                <a:latin typeface="Helvetica" panose="020B0604020202020204" pitchFamily="34" charset="0"/>
                <a:cs typeface="Helvetica" panose="020B0604020202020204" pitchFamily="34" charset="0"/>
              </a:rPr>
              <a:t>facts</a:t>
            </a:r>
            <a:r>
              <a:rPr lang="hr-HR" sz="5400" dirty="0" smtClean="0">
                <a:solidFill>
                  <a:srgbClr val="FF0000"/>
                </a:solidFill>
                <a:latin typeface="Helvetica" panose="020B0604020202020204" pitchFamily="34" charset="0"/>
                <a:cs typeface="Helvetica" panose="020B0604020202020204" pitchFamily="34" charset="0"/>
              </a:rPr>
              <a:t>!!!</a:t>
            </a:r>
            <a:endParaRPr lang="hr-HR" sz="5400" dirty="0">
              <a:solidFill>
                <a:srgbClr val="FF0000"/>
              </a:solidFill>
              <a:latin typeface="Helvetica" panose="020B0604020202020204" pitchFamily="34" charset="0"/>
              <a:cs typeface="Helvetica" panose="020B0604020202020204" pitchFamily="34" charset="0"/>
            </a:endParaRPr>
          </a:p>
        </p:txBody>
      </p:sp>
      <p:sp>
        <p:nvSpPr>
          <p:cNvPr id="3" name="Pravokutnik 2"/>
          <p:cNvSpPr/>
          <p:nvPr/>
        </p:nvSpPr>
        <p:spPr>
          <a:xfrm>
            <a:off x="1293814" y="1524000"/>
            <a:ext cx="10417222" cy="4704237"/>
          </a:xfrm>
          <a:prstGeom prst="rect">
            <a:avLst/>
          </a:prstGeom>
        </p:spPr>
        <p:txBody>
          <a:bodyPr wrap="square">
            <a:spAutoFit/>
          </a:bodyPr>
          <a:lstStyle/>
          <a:p>
            <a:pPr marL="285750" lvl="0" indent="-285750">
              <a:spcAft>
                <a:spcPts val="800"/>
              </a:spcAft>
              <a:buSzPts val="1000"/>
              <a:buFont typeface="Arial" panose="020B0604020202020204" pitchFamily="34" charset="0"/>
              <a:buChar char="•"/>
              <a:tabLst>
                <a:tab pos="457200" algn="l"/>
              </a:tabLst>
            </a:pPr>
            <a:r>
              <a:rPr lang="en-GB" dirty="0">
                <a:solidFill>
                  <a:schemeClr val="tx2"/>
                </a:solidFill>
                <a:latin typeface="+mj-lt"/>
                <a:ea typeface="Times New Roman" panose="02020603050405020304" pitchFamily="18" charset="0"/>
                <a:cs typeface="Times New Roman" panose="02020603050405020304" pitchFamily="18" charset="0"/>
              </a:rPr>
              <a:t>The main bell of the Notre Dame Cathedral is named Emmanuel and weighs over 13 </a:t>
            </a:r>
            <a:r>
              <a:rPr lang="en-GB" dirty="0" smtClean="0">
                <a:solidFill>
                  <a:schemeClr val="tx2"/>
                </a:solidFill>
                <a:latin typeface="+mj-lt"/>
                <a:ea typeface="Times New Roman" panose="02020603050405020304" pitchFamily="18" charset="0"/>
                <a:cs typeface="Times New Roman" panose="02020603050405020304" pitchFamily="18" charset="0"/>
              </a:rPr>
              <a:t>tonnes.</a:t>
            </a:r>
            <a:endParaRPr lang="hr-HR" dirty="0" smtClean="0">
              <a:solidFill>
                <a:schemeClr val="tx2"/>
              </a:solidFill>
              <a:latin typeface="+mj-lt"/>
              <a:ea typeface="Times New Roman" panose="02020603050405020304" pitchFamily="18" charset="0"/>
              <a:cs typeface="Times New Roman" panose="02020603050405020304" pitchFamily="18" charset="0"/>
            </a:endParaRPr>
          </a:p>
          <a:p>
            <a:pPr marL="285750" lvl="0" indent="-285750">
              <a:spcAft>
                <a:spcPts val="800"/>
              </a:spcAft>
              <a:buSzPts val="1000"/>
              <a:buFont typeface="Arial" panose="020B0604020202020204" pitchFamily="34" charset="0"/>
              <a:buChar char="•"/>
              <a:tabLst>
                <a:tab pos="457200" algn="l"/>
              </a:tabLst>
            </a:pPr>
            <a:r>
              <a:rPr lang="en-GB" dirty="0" smtClean="0">
                <a:solidFill>
                  <a:schemeClr val="tx2"/>
                </a:solidFill>
                <a:latin typeface="+mj-lt"/>
                <a:ea typeface="Times New Roman" panose="02020603050405020304" pitchFamily="18" charset="0"/>
                <a:cs typeface="Times New Roman" panose="02020603050405020304" pitchFamily="18" charset="0"/>
              </a:rPr>
              <a:t>Visitors </a:t>
            </a:r>
            <a:r>
              <a:rPr lang="en-GB" dirty="0">
                <a:solidFill>
                  <a:schemeClr val="tx2"/>
                </a:solidFill>
                <a:latin typeface="+mj-lt"/>
                <a:ea typeface="Times New Roman" panose="02020603050405020304" pitchFamily="18" charset="0"/>
                <a:cs typeface="Times New Roman" panose="02020603050405020304" pitchFamily="18" charset="0"/>
              </a:rPr>
              <a:t>to the Eiffel Tower have to climb 1,665 steps to reach the top – unless they take the elevator! </a:t>
            </a:r>
            <a:endParaRPr lang="hr-HR" dirty="0" smtClean="0">
              <a:solidFill>
                <a:schemeClr val="tx2"/>
              </a:solidFill>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solidFill>
                  <a:schemeClr val="tx2"/>
                </a:solidFill>
                <a:latin typeface="+mj-lt"/>
              </a:rPr>
              <a:t>Paris is a great destination for kids! </a:t>
            </a:r>
            <a:r>
              <a:rPr lang="hr-HR" dirty="0" err="1" smtClean="0">
                <a:solidFill>
                  <a:schemeClr val="tx2"/>
                </a:solidFill>
                <a:latin typeface="+mj-lt"/>
              </a:rPr>
              <a:t>There</a:t>
            </a:r>
            <a:r>
              <a:rPr lang="hr-HR" dirty="0" smtClean="0">
                <a:solidFill>
                  <a:schemeClr val="tx2"/>
                </a:solidFill>
                <a:latin typeface="+mj-lt"/>
              </a:rPr>
              <a:t> are</a:t>
            </a:r>
            <a:r>
              <a:rPr lang="en-GB" dirty="0" smtClean="0">
                <a:solidFill>
                  <a:schemeClr val="tx2"/>
                </a:solidFill>
                <a:latin typeface="+mj-lt"/>
              </a:rPr>
              <a:t> </a:t>
            </a:r>
            <a:r>
              <a:rPr lang="en-GB" dirty="0">
                <a:solidFill>
                  <a:schemeClr val="tx2"/>
                </a:solidFill>
                <a:latin typeface="+mj-lt"/>
              </a:rPr>
              <a:t>over 450 parks and gardens </a:t>
            </a:r>
            <a:r>
              <a:rPr lang="hr-HR" dirty="0" err="1" smtClean="0">
                <a:solidFill>
                  <a:schemeClr val="tx2"/>
                </a:solidFill>
                <a:latin typeface="+mj-lt"/>
              </a:rPr>
              <a:t>in</a:t>
            </a:r>
            <a:r>
              <a:rPr lang="en-GB" dirty="0" smtClean="0">
                <a:solidFill>
                  <a:schemeClr val="tx2"/>
                </a:solidFill>
                <a:latin typeface="+mj-lt"/>
              </a:rPr>
              <a:t> </a:t>
            </a:r>
            <a:r>
              <a:rPr lang="en-GB" dirty="0">
                <a:solidFill>
                  <a:schemeClr val="tx2"/>
                </a:solidFill>
                <a:latin typeface="+mj-lt"/>
              </a:rPr>
              <a:t>the city, that’s a lot of space to run wild! </a:t>
            </a:r>
          </a:p>
          <a:p>
            <a:pPr marL="285750" indent="-285750">
              <a:buFont typeface="Arial" panose="020B0604020202020204" pitchFamily="34" charset="0"/>
              <a:buChar char="•"/>
            </a:pPr>
            <a:r>
              <a:rPr lang="en-GB" dirty="0">
                <a:solidFill>
                  <a:schemeClr val="tx2"/>
                </a:solidFill>
                <a:latin typeface="+mj-lt"/>
              </a:rPr>
              <a:t>There are more dogs in Paris than children. Parisians love their furry friends.</a:t>
            </a:r>
          </a:p>
          <a:p>
            <a:pPr marL="285750" indent="-285750">
              <a:buFont typeface="Arial" panose="020B0604020202020204" pitchFamily="34" charset="0"/>
              <a:buChar char="•"/>
            </a:pPr>
            <a:r>
              <a:rPr lang="en-GB" dirty="0">
                <a:solidFill>
                  <a:schemeClr val="tx2"/>
                </a:solidFill>
                <a:latin typeface="+mj-lt"/>
              </a:rPr>
              <a:t>The </a:t>
            </a:r>
            <a:r>
              <a:rPr lang="en-GB" i="1" dirty="0">
                <a:solidFill>
                  <a:schemeClr val="tx2"/>
                </a:solidFill>
                <a:latin typeface="+mj-lt"/>
              </a:rPr>
              <a:t>Tour de France </a:t>
            </a:r>
            <a:r>
              <a:rPr lang="en-GB" dirty="0">
                <a:solidFill>
                  <a:schemeClr val="tx2"/>
                </a:solidFill>
                <a:latin typeface="+mj-lt"/>
              </a:rPr>
              <a:t>is the world’s most famous cycling event, and finishes on the historical stretch of the Champs-</a:t>
            </a:r>
            <a:r>
              <a:rPr lang="en-GB" dirty="0" err="1">
                <a:solidFill>
                  <a:schemeClr val="tx2"/>
                </a:solidFill>
                <a:latin typeface="+mj-lt"/>
              </a:rPr>
              <a:t>Élysée</a:t>
            </a:r>
            <a:r>
              <a:rPr lang="en-GB" dirty="0">
                <a:solidFill>
                  <a:schemeClr val="tx2"/>
                </a:solidFill>
                <a:latin typeface="+mj-lt"/>
              </a:rPr>
              <a:t> in Paris. </a:t>
            </a:r>
          </a:p>
          <a:p>
            <a:pPr marL="285750" indent="-285750">
              <a:buFont typeface="Arial" panose="020B0604020202020204" pitchFamily="34" charset="0"/>
              <a:buChar char="•"/>
            </a:pPr>
            <a:r>
              <a:rPr lang="en-GB" dirty="0">
                <a:solidFill>
                  <a:schemeClr val="tx2"/>
                </a:solidFill>
                <a:latin typeface="+mj-lt"/>
              </a:rPr>
              <a:t>The most popular way that locals get around Paris is by their extensive Metro train system. Around 5 million people per day use it, and after Moscow, it’s the busiest underground network in Europe</a:t>
            </a:r>
            <a:r>
              <a:rPr lang="en-GB" dirty="0" smtClean="0">
                <a:solidFill>
                  <a:schemeClr val="tx2"/>
                </a:solidFill>
                <a:latin typeface="+mj-lt"/>
              </a:rPr>
              <a:t>.</a:t>
            </a:r>
            <a:endParaRPr lang="hr-HR" dirty="0" smtClean="0">
              <a:solidFill>
                <a:schemeClr val="tx2"/>
              </a:solidFill>
              <a:latin typeface="+mj-lt"/>
            </a:endParaRPr>
          </a:p>
          <a:p>
            <a:pPr marL="285750" indent="-285750">
              <a:buFont typeface="Arial" panose="020B0604020202020204" pitchFamily="34" charset="0"/>
              <a:buChar char="•"/>
            </a:pPr>
            <a:r>
              <a:rPr lang="en-GB" dirty="0">
                <a:solidFill>
                  <a:schemeClr val="tx2"/>
                </a:solidFill>
                <a:latin typeface="+mj-lt"/>
              </a:rPr>
              <a:t>The famous “Bloody Mary” cocktail originated in Paris at the Ritz Hotel, by who other than famed novelist Ernest Hemingway himself</a:t>
            </a:r>
            <a:r>
              <a:rPr lang="en-GB" dirty="0" smtClean="0">
                <a:solidFill>
                  <a:schemeClr val="tx2"/>
                </a:solidFill>
                <a:latin typeface="+mj-lt"/>
              </a:rPr>
              <a:t>!</a:t>
            </a:r>
            <a:endParaRPr lang="hr-HR" dirty="0" smtClean="0">
              <a:solidFill>
                <a:schemeClr val="tx2"/>
              </a:solidFill>
              <a:latin typeface="+mj-lt"/>
            </a:endParaRPr>
          </a:p>
          <a:p>
            <a:pPr marL="285750" indent="-285750">
              <a:buFont typeface="Arial" panose="020B0604020202020204" pitchFamily="34" charset="0"/>
              <a:buChar char="•"/>
            </a:pPr>
            <a:r>
              <a:rPr lang="en-GB" dirty="0">
                <a:solidFill>
                  <a:schemeClr val="tx2"/>
                </a:solidFill>
                <a:latin typeface="+mj-lt"/>
              </a:rPr>
              <a:t>New York’s iconic Statue of Liberty was a gift from the French. But that doesn’t mean that France didn’t make a few for themselves. There are currently ten Statues of Liberty in France, with five in Paris alone. </a:t>
            </a:r>
          </a:p>
          <a:p>
            <a:pPr marL="342900" lvl="0" indent="-342900">
              <a:lnSpc>
                <a:spcPct val="107000"/>
              </a:lnSpc>
              <a:spcAft>
                <a:spcPts val="800"/>
              </a:spcAft>
              <a:buSzPts val="1000"/>
              <a:buFont typeface="Symbol" panose="05050102010706020507" pitchFamily="18" charset="2"/>
              <a:buChar char=""/>
              <a:tabLst>
                <a:tab pos="457200" algn="l"/>
              </a:tabLst>
            </a:pPr>
            <a:endParaRPr lang="en-GB"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a:bodyPr>
          <a:lstStyle/>
          <a:p>
            <a:pPr rtl="0"/>
            <a:r>
              <a:rPr lang="hr-HR" sz="5400" dirty="0" err="1" smtClean="0">
                <a:solidFill>
                  <a:srgbClr val="FF0000"/>
                </a:solidFill>
                <a:latin typeface="Helvetica" panose="020B0604020202020204" pitchFamily="34" charset="0"/>
                <a:cs typeface="Helvetica" panose="020B0604020202020204" pitchFamily="34" charset="0"/>
              </a:rPr>
              <a:t>Were</a:t>
            </a:r>
            <a:r>
              <a:rPr lang="hr-HR" sz="5400" dirty="0" smtClean="0">
                <a:solidFill>
                  <a:srgbClr val="FF0000"/>
                </a:solidFill>
                <a:latin typeface="Helvetica" panose="020B0604020202020204" pitchFamily="34" charset="0"/>
                <a:cs typeface="Helvetica" panose="020B0604020202020204" pitchFamily="34" charset="0"/>
              </a:rPr>
              <a:t> </a:t>
            </a:r>
            <a:r>
              <a:rPr lang="hr-HR" sz="5400" dirty="0" err="1" smtClean="0">
                <a:solidFill>
                  <a:srgbClr val="FF0000"/>
                </a:solidFill>
                <a:latin typeface="Helvetica" panose="020B0604020202020204" pitchFamily="34" charset="0"/>
                <a:cs typeface="Helvetica" panose="020B0604020202020204" pitchFamily="34" charset="0"/>
              </a:rPr>
              <a:t>you</a:t>
            </a:r>
            <a:r>
              <a:rPr lang="hr-HR" sz="5400" dirty="0" smtClean="0">
                <a:solidFill>
                  <a:srgbClr val="FF0000"/>
                </a:solidFill>
                <a:latin typeface="Helvetica" panose="020B0604020202020204" pitchFamily="34" charset="0"/>
                <a:cs typeface="Helvetica" panose="020B0604020202020204" pitchFamily="34" charset="0"/>
              </a:rPr>
              <a:t> </a:t>
            </a:r>
            <a:r>
              <a:rPr lang="hr-HR" sz="5400" dirty="0" err="1" smtClean="0">
                <a:solidFill>
                  <a:srgbClr val="FF0000"/>
                </a:solidFill>
                <a:latin typeface="Helvetica" panose="020B0604020202020204" pitchFamily="34" charset="0"/>
                <a:cs typeface="Helvetica" panose="020B0604020202020204" pitchFamily="34" charset="0"/>
              </a:rPr>
              <a:t>listening</a:t>
            </a:r>
            <a:r>
              <a:rPr lang="hr-HR" sz="5400" dirty="0" smtClean="0">
                <a:solidFill>
                  <a:srgbClr val="FF0000"/>
                </a:solidFill>
                <a:latin typeface="Helvetica" panose="020B0604020202020204" pitchFamily="34" charset="0"/>
                <a:cs typeface="Helvetica" panose="020B0604020202020204" pitchFamily="34" charset="0"/>
              </a:rPr>
              <a:t> to </a:t>
            </a:r>
            <a:r>
              <a:rPr lang="hr-HR" sz="5400" dirty="0" err="1" smtClean="0">
                <a:solidFill>
                  <a:srgbClr val="FF0000"/>
                </a:solidFill>
                <a:latin typeface="Helvetica" panose="020B0604020202020204" pitchFamily="34" charset="0"/>
                <a:cs typeface="Helvetica" panose="020B0604020202020204" pitchFamily="34" charset="0"/>
              </a:rPr>
              <a:t>us</a:t>
            </a:r>
            <a:r>
              <a:rPr lang="hr-HR" sz="5400" dirty="0" smtClean="0">
                <a:solidFill>
                  <a:srgbClr val="FF0000"/>
                </a:solidFill>
                <a:latin typeface="Helvetica" panose="020B0604020202020204" pitchFamily="34" charset="0"/>
                <a:cs typeface="Helvetica" panose="020B0604020202020204" pitchFamily="34" charset="0"/>
              </a:rPr>
              <a:t>?</a:t>
            </a:r>
            <a:endParaRPr lang="hr-HR" sz="5400" dirty="0">
              <a:solidFill>
                <a:srgbClr val="FF0000"/>
              </a:solidFill>
              <a:latin typeface="Helvetica" panose="020B0604020202020204" pitchFamily="34" charset="0"/>
              <a:cs typeface="Helvetica" panose="020B0604020202020204" pitchFamily="34" charset="0"/>
            </a:endParaRPr>
          </a:p>
        </p:txBody>
      </p:sp>
      <p:sp>
        <p:nvSpPr>
          <p:cNvPr id="3" name="Pravokutnik 2"/>
          <p:cNvSpPr/>
          <p:nvPr/>
        </p:nvSpPr>
        <p:spPr>
          <a:xfrm>
            <a:off x="1293814" y="1524000"/>
            <a:ext cx="10417222" cy="344069"/>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endParaRPr lang="en-GB"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75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70812" y="188640"/>
            <a:ext cx="3810000" cy="576064"/>
          </a:xfrm>
        </p:spPr>
        <p:txBody>
          <a:bodyPr/>
          <a:lstStyle/>
          <a:p>
            <a:r>
              <a:rPr lang="hr-HR" dirty="0" err="1" smtClean="0">
                <a:solidFill>
                  <a:srgbClr val="FF0000"/>
                </a:solidFill>
              </a:rPr>
              <a:t>History</a:t>
            </a:r>
            <a:r>
              <a:rPr lang="hr-HR" dirty="0" smtClean="0">
                <a:solidFill>
                  <a:srgbClr val="FF0000"/>
                </a:solidFill>
              </a:rPr>
              <a:t> </a:t>
            </a:r>
            <a:r>
              <a:rPr lang="hr-HR" dirty="0" err="1" smtClean="0">
                <a:solidFill>
                  <a:srgbClr val="FF0000"/>
                </a:solidFill>
              </a:rPr>
              <a:t>and</a:t>
            </a:r>
            <a:r>
              <a:rPr lang="hr-HR" dirty="0" smtClean="0">
                <a:solidFill>
                  <a:srgbClr val="FF0000"/>
                </a:solidFill>
              </a:rPr>
              <a:t> </a:t>
            </a:r>
            <a:r>
              <a:rPr lang="hr-HR" dirty="0" err="1" smtClean="0">
                <a:solidFill>
                  <a:srgbClr val="FF0000"/>
                </a:solidFill>
              </a:rPr>
              <a:t>location</a:t>
            </a:r>
            <a:endParaRPr lang="hr-HR" dirty="0">
              <a:solidFill>
                <a:srgbClr val="FF0000"/>
              </a:solidFill>
            </a:endParaRPr>
          </a:p>
        </p:txBody>
      </p:sp>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6714" r="16714"/>
          <a:stretch>
            <a:fillRect/>
          </a:stretch>
        </p:blipFill>
        <p:spPr>
          <a:xfrm>
            <a:off x="0" y="0"/>
            <a:ext cx="7390556" cy="6407811"/>
          </a:xfrm>
        </p:spPr>
      </p:pic>
      <p:sp>
        <p:nvSpPr>
          <p:cNvPr id="4" name="Rezervirano mjesto teksta 3"/>
          <p:cNvSpPr>
            <a:spLocks noGrp="1"/>
          </p:cNvSpPr>
          <p:nvPr>
            <p:ph type="body" sz="half" idx="2"/>
          </p:nvPr>
        </p:nvSpPr>
        <p:spPr>
          <a:xfrm>
            <a:off x="7770812" y="836712"/>
            <a:ext cx="3810000" cy="5688632"/>
          </a:xfrm>
        </p:spPr>
        <p:txBody>
          <a:bodyPr>
            <a:normAutofit lnSpcReduction="10000"/>
          </a:bodyPr>
          <a:lstStyle/>
          <a:p>
            <a:pPr marL="285750" indent="-285750">
              <a:buFont typeface="Arial" panose="020B0604020202020204" pitchFamily="34" charset="0"/>
              <a:buChar char="•"/>
            </a:pPr>
            <a:r>
              <a:rPr lang="en-GB" dirty="0"/>
              <a:t>Under the Roman Empire around 300BC , the city of Paris was named “Lutetia”. </a:t>
            </a:r>
            <a:endParaRPr lang="hr-HR" dirty="0" smtClean="0"/>
          </a:p>
          <a:p>
            <a:pPr marL="285750" indent="-285750">
              <a:buFont typeface="Arial" panose="020B0604020202020204" pitchFamily="34" charset="0"/>
              <a:buChar char="•"/>
            </a:pPr>
            <a:r>
              <a:rPr lang="en-GB" dirty="0"/>
              <a:t>Paris is located in northern central France, in a north-bending arc of the river Seine whose crest includes two </a:t>
            </a:r>
            <a:r>
              <a:rPr lang="en-GB" dirty="0" smtClean="0"/>
              <a:t>islands</a:t>
            </a:r>
            <a:r>
              <a:rPr lang="hr-HR" dirty="0" smtClean="0"/>
              <a:t>, </a:t>
            </a:r>
            <a:r>
              <a:rPr lang="en-GB" dirty="0" smtClean="0"/>
              <a:t>which </a:t>
            </a:r>
            <a:r>
              <a:rPr lang="en-GB" dirty="0"/>
              <a:t>form the oldest part of the city. </a:t>
            </a:r>
            <a:r>
              <a:rPr lang="en-GB" dirty="0" smtClean="0"/>
              <a:t>The </a:t>
            </a:r>
            <a:r>
              <a:rPr lang="en-GB" dirty="0"/>
              <a:t>city is spread widely on both banks of the river.</a:t>
            </a:r>
            <a:endParaRPr lang="hr-HR" dirty="0" smtClean="0"/>
          </a:p>
          <a:p>
            <a:pPr marL="285750" indent="-285750">
              <a:buFont typeface="Arial" panose="020B0604020202020204" pitchFamily="34" charset="0"/>
              <a:buChar char="•"/>
            </a:pPr>
            <a:r>
              <a:rPr lang="en-GB" dirty="0" smtClean="0"/>
              <a:t>The </a:t>
            </a:r>
            <a:r>
              <a:rPr lang="en-GB" dirty="0"/>
              <a:t>population of Paris is 2.2 million as of the beginning of 2019, all living in the city limits that span around 105 square kilometres. To walk from the North side of Paris to the South, it will take you around 135 minutes. </a:t>
            </a:r>
            <a:endParaRPr lang="hr-HR" dirty="0" smtClean="0"/>
          </a:p>
          <a:p>
            <a:pPr marL="285750" indent="-285750">
              <a:buFont typeface="Arial" panose="020B0604020202020204" pitchFamily="34" charset="0"/>
              <a:buChar char="•"/>
            </a:pPr>
            <a:r>
              <a:rPr lang="en-GB" dirty="0" smtClean="0"/>
              <a:t>Paris </a:t>
            </a:r>
            <a:r>
              <a:rPr lang="en-GB" dirty="0"/>
              <a:t>is divided into 20 </a:t>
            </a:r>
            <a:r>
              <a:rPr lang="en-GB" dirty="0" smtClean="0"/>
              <a:t>distinct, </a:t>
            </a:r>
            <a:r>
              <a:rPr lang="en-GB" dirty="0"/>
              <a:t>which start at the centre and work their way out.</a:t>
            </a:r>
            <a:endParaRPr lang="hr-HR" dirty="0"/>
          </a:p>
        </p:txBody>
      </p:sp>
    </p:spTree>
    <p:extLst>
      <p:ext uri="{BB962C8B-B14F-4D97-AF65-F5344CB8AC3E}">
        <p14:creationId xmlns:p14="http://schemas.microsoft.com/office/powerpoint/2010/main" val="233736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slov 12"/>
          <p:cNvSpPr>
            <a:spLocks noGrp="1"/>
          </p:cNvSpPr>
          <p:nvPr>
            <p:ph type="title"/>
          </p:nvPr>
        </p:nvSpPr>
        <p:spPr>
          <a:xfrm>
            <a:off x="1293813" y="116632"/>
            <a:ext cx="9601200" cy="1407368"/>
          </a:xfrm>
        </p:spPr>
        <p:txBody>
          <a:bodyPr rtlCol="0">
            <a:noAutofit/>
          </a:bodyPr>
          <a:lstStyle/>
          <a:p>
            <a:pPr algn="ctr"/>
            <a:r>
              <a:rPr lang="en-GB" sz="3200" dirty="0" smtClean="0">
                <a:solidFill>
                  <a:srgbClr val="FF0000"/>
                </a:solidFill>
                <a:latin typeface="Bernard MT Condensed" panose="02050806060905020404" pitchFamily="18" charset="0"/>
              </a:rPr>
              <a:t>“</a:t>
            </a:r>
            <a:r>
              <a:rPr lang="hr-HR" sz="3200" dirty="0" smtClean="0">
                <a:solidFill>
                  <a:srgbClr val="FF0000"/>
                </a:solidFill>
                <a:latin typeface="Bernard MT Condensed" panose="02050806060905020404" pitchFamily="18" charset="0"/>
              </a:rPr>
              <a:t>A</a:t>
            </a:r>
            <a:r>
              <a:rPr lang="en-GB" sz="3200" dirty="0" smtClean="0">
                <a:solidFill>
                  <a:srgbClr val="FF0000"/>
                </a:solidFill>
                <a:latin typeface="Bernard MT Condensed" panose="02050806060905020404" pitchFamily="18" charset="0"/>
              </a:rPr>
              <a:t> </a:t>
            </a:r>
            <a:r>
              <a:rPr lang="en-GB" sz="3200" dirty="0">
                <a:solidFill>
                  <a:srgbClr val="FF0000"/>
                </a:solidFill>
                <a:latin typeface="Bernard MT Condensed" panose="02050806060905020404" pitchFamily="18" charset="0"/>
              </a:rPr>
              <a:t>walk about Paris will provide lessons in history, beauty, and in the point of life.”</a:t>
            </a:r>
            <a:br>
              <a:rPr lang="en-GB" sz="3200" dirty="0">
                <a:solidFill>
                  <a:srgbClr val="FF0000"/>
                </a:solidFill>
                <a:latin typeface="Bernard MT Condensed" panose="02050806060905020404" pitchFamily="18" charset="0"/>
              </a:rPr>
            </a:br>
            <a:r>
              <a:rPr lang="hr-HR" sz="3200" dirty="0">
                <a:solidFill>
                  <a:srgbClr val="FF0000"/>
                </a:solidFill>
                <a:latin typeface="Bernard MT Condensed" panose="02050806060905020404" pitchFamily="18" charset="0"/>
              </a:rPr>
              <a:t> </a:t>
            </a:r>
            <a:r>
              <a:rPr lang="hr-HR" sz="3200" dirty="0" smtClean="0">
                <a:solidFill>
                  <a:srgbClr val="FF0000"/>
                </a:solidFill>
                <a:latin typeface="Bernard MT Condensed" panose="02050806060905020404" pitchFamily="18" charset="0"/>
              </a:rPr>
              <a:t>                                               </a:t>
            </a:r>
            <a:r>
              <a:rPr lang="hr-HR" sz="2800" dirty="0" smtClean="0">
                <a:solidFill>
                  <a:schemeClr val="tx2"/>
                </a:solidFill>
                <a:latin typeface="Concert One" pitchFamily="2" charset="0"/>
                <a:cs typeface="Adobe Naskh Medium" panose="01010101010101010101" pitchFamily="50" charset="-78"/>
              </a:rPr>
              <a:t>-</a:t>
            </a:r>
            <a:r>
              <a:rPr lang="en-GB" sz="2800" dirty="0" smtClean="0">
                <a:solidFill>
                  <a:schemeClr val="tx2"/>
                </a:solidFill>
                <a:latin typeface="Concert One" pitchFamily="2" charset="0"/>
                <a:cs typeface="Adobe Naskh Medium" panose="01010101010101010101" pitchFamily="50" charset="-78"/>
              </a:rPr>
              <a:t>Thomas </a:t>
            </a:r>
            <a:r>
              <a:rPr lang="en-GB" sz="2800" dirty="0">
                <a:solidFill>
                  <a:schemeClr val="tx2"/>
                </a:solidFill>
                <a:latin typeface="Concert One" pitchFamily="2" charset="0"/>
                <a:cs typeface="Adobe Naskh Medium" panose="01010101010101010101" pitchFamily="50" charset="-78"/>
              </a:rPr>
              <a:t>Jefferson </a:t>
            </a:r>
            <a:r>
              <a:rPr lang="hr-HR" sz="2800" dirty="0" smtClean="0">
                <a:solidFill>
                  <a:schemeClr val="tx2"/>
                </a:solidFill>
                <a:latin typeface="Concert One" pitchFamily="2" charset="0"/>
                <a:cs typeface="Adobe Naskh Medium" panose="01010101010101010101" pitchFamily="50" charset="-78"/>
              </a:rPr>
              <a:t>-</a:t>
            </a:r>
            <a:endParaRPr lang="hr-HR" sz="2800" dirty="0">
              <a:solidFill>
                <a:schemeClr val="tx2"/>
              </a:solidFill>
              <a:latin typeface="Concert One" pitchFamily="2" charset="0"/>
              <a:cs typeface="Adobe Naskh Medium" panose="01010101010101010101" pitchFamily="50" charset="-78"/>
            </a:endParaRPr>
          </a:p>
        </p:txBody>
      </p:sp>
      <p:sp>
        <p:nvSpPr>
          <p:cNvPr id="14" name="Rezervirano mjesto za sadržaj 13"/>
          <p:cNvSpPr>
            <a:spLocks noGrp="1"/>
          </p:cNvSpPr>
          <p:nvPr>
            <p:ph idx="1"/>
          </p:nvPr>
        </p:nvSpPr>
        <p:spPr/>
        <p:txBody>
          <a:bodyPr rtlCol="0">
            <a:normAutofit/>
          </a:bodyPr>
          <a:lstStyle/>
          <a:p>
            <a:pPr marL="0" indent="0">
              <a:buNone/>
            </a:pPr>
            <a:r>
              <a:rPr lang="en-GB" sz="2800" dirty="0"/>
              <a:t>Known as the </a:t>
            </a:r>
            <a:r>
              <a:rPr lang="en-GB" sz="2800" dirty="0">
                <a:solidFill>
                  <a:srgbClr val="FF0000"/>
                </a:solidFill>
              </a:rPr>
              <a:t>“City of Light” </a:t>
            </a:r>
            <a:r>
              <a:rPr lang="en-GB" sz="2800" dirty="0"/>
              <a:t>or the </a:t>
            </a:r>
            <a:r>
              <a:rPr lang="en-GB" sz="2800" dirty="0">
                <a:solidFill>
                  <a:srgbClr val="FF0000"/>
                </a:solidFill>
              </a:rPr>
              <a:t>“City of Love,” </a:t>
            </a:r>
            <a:r>
              <a:rPr lang="en-GB" sz="2800" dirty="0"/>
              <a:t>the streets of Paris overflow with </a:t>
            </a:r>
            <a:r>
              <a:rPr lang="hr-HR" sz="2800" dirty="0" err="1" smtClean="0"/>
              <a:t>culture</a:t>
            </a:r>
            <a:r>
              <a:rPr lang="en-GB" sz="2800" dirty="0" smtClean="0"/>
              <a:t>,</a:t>
            </a:r>
            <a:r>
              <a:rPr lang="en-GB" sz="2800" dirty="0"/>
              <a:t> </a:t>
            </a:r>
            <a:r>
              <a:rPr lang="hr-HR" sz="2800" dirty="0" smtClean="0"/>
              <a:t>art</a:t>
            </a:r>
            <a:r>
              <a:rPr lang="en-GB" sz="2800" dirty="0" smtClean="0"/>
              <a:t>, </a:t>
            </a:r>
            <a:r>
              <a:rPr lang="en-GB" sz="2800" dirty="0"/>
              <a:t>beauty, and </a:t>
            </a:r>
            <a:r>
              <a:rPr lang="hr-HR" sz="2800" dirty="0" err="1" smtClean="0"/>
              <a:t>history</a:t>
            </a:r>
            <a:r>
              <a:rPr lang="en-GB" sz="2800" dirty="0" smtClean="0"/>
              <a:t>. </a:t>
            </a:r>
            <a:r>
              <a:rPr lang="en-GB" sz="2800" dirty="0"/>
              <a:t>No matter what you do, strolling in the streets of Paris, climbing the many steps of </a:t>
            </a:r>
            <a:r>
              <a:rPr lang="en-GB" sz="2800" dirty="0" err="1"/>
              <a:t>Sacré-Cœur</a:t>
            </a:r>
            <a:r>
              <a:rPr lang="en-GB" sz="2800" dirty="0"/>
              <a:t>, standing before the Eiffel Tower in awe, or searching out the best crepes along the Seine, Paris is a city that captures the hearts of millions ever year.</a:t>
            </a: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388" y="4077073"/>
            <a:ext cx="4927340" cy="2448272"/>
          </a:xfrm>
          <a:prstGeom prst="rect">
            <a:avLst/>
          </a:prstGeom>
        </p:spPr>
      </p:pic>
      <p:sp>
        <p:nvSpPr>
          <p:cNvPr id="3" name="Srce 2"/>
          <p:cNvSpPr/>
          <p:nvPr/>
        </p:nvSpPr>
        <p:spPr>
          <a:xfrm>
            <a:off x="1845940" y="4869160"/>
            <a:ext cx="1296144" cy="1080120"/>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FF0000"/>
              </a:solidFill>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a:bodyPr>
          <a:lstStyle/>
          <a:p>
            <a:r>
              <a:rPr lang="en-GB" sz="5400" dirty="0">
                <a:solidFill>
                  <a:srgbClr val="FF0000"/>
                </a:solidFill>
                <a:latin typeface="Helvetica" panose="020B0604020202020204" pitchFamily="34" charset="0"/>
                <a:ea typeface="Calibri" panose="020F0502020204030204" pitchFamily="34" charset="0"/>
                <a:cs typeface="Times New Roman" panose="02020603050405020304" pitchFamily="18" charset="0"/>
              </a:rPr>
              <a:t>Arc de </a:t>
            </a:r>
            <a:r>
              <a:rPr lang="en-GB" sz="5400" dirty="0" err="1">
                <a:solidFill>
                  <a:srgbClr val="FF0000"/>
                </a:solidFill>
                <a:latin typeface="Helvetica" panose="020B0604020202020204" pitchFamily="34" charset="0"/>
                <a:ea typeface="Calibri" panose="020F0502020204030204" pitchFamily="34" charset="0"/>
                <a:cs typeface="Times New Roman" panose="02020603050405020304" pitchFamily="18" charset="0"/>
              </a:rPr>
              <a:t>Triomphe</a:t>
            </a:r>
            <a:endParaRPr lang="hr-HR" sz="5400" dirty="0">
              <a:solidFill>
                <a:srgbClr val="FF0000"/>
              </a:solidFill>
            </a:endParaRPr>
          </a:p>
        </p:txBody>
      </p:sp>
      <p:pic>
        <p:nvPicPr>
          <p:cNvPr id="4" name="Rezervirano mjesto sadržaja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6380" y="1988840"/>
            <a:ext cx="5810231" cy="3871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Pravokutnik 4"/>
          <p:cNvSpPr/>
          <p:nvPr/>
        </p:nvSpPr>
        <p:spPr>
          <a:xfrm>
            <a:off x="1053853" y="2345563"/>
            <a:ext cx="4176464" cy="3055965"/>
          </a:xfrm>
          <a:prstGeom prst="rect">
            <a:avLst/>
          </a:prstGeom>
        </p:spPr>
        <p:txBody>
          <a:bodyPr wrap="square">
            <a:spAutoFit/>
          </a:bodyPr>
          <a:lstStyle/>
          <a:p>
            <a:pPr>
              <a:lnSpc>
                <a:spcPct val="107000"/>
              </a:lnSpc>
              <a:spcAft>
                <a:spcPts val="800"/>
              </a:spcAft>
            </a:pPr>
            <a:r>
              <a:rPr lang="en-GB" dirty="0">
                <a:solidFill>
                  <a:srgbClr val="5E5C5E"/>
                </a:solidFill>
                <a:latin typeface="Helvetica" panose="020B0604020202020204" pitchFamily="34" charset="0"/>
                <a:ea typeface="Calibri" panose="020F0502020204030204" pitchFamily="34" charset="0"/>
                <a:cs typeface="Times New Roman" panose="02020603050405020304" pitchFamily="18" charset="0"/>
              </a:rPr>
              <a:t>One of Paris’ most visited public landmarks in the incredible Arc de </a:t>
            </a:r>
            <a:r>
              <a:rPr lang="en-GB" dirty="0" err="1">
                <a:solidFill>
                  <a:srgbClr val="5E5C5E"/>
                </a:solidFill>
                <a:latin typeface="Helvetica" panose="020B0604020202020204" pitchFamily="34" charset="0"/>
                <a:ea typeface="Calibri" panose="020F0502020204030204" pitchFamily="34" charset="0"/>
                <a:cs typeface="Times New Roman" panose="02020603050405020304" pitchFamily="18" charset="0"/>
              </a:rPr>
              <a:t>Triomphe</a:t>
            </a:r>
            <a:r>
              <a:rPr lang="en-GB" dirty="0">
                <a:solidFill>
                  <a:srgbClr val="5E5C5E"/>
                </a:solidFill>
                <a:latin typeface="Helvetica" panose="020B0604020202020204" pitchFamily="34" charset="0"/>
                <a:ea typeface="Calibri" panose="020F0502020204030204" pitchFamily="34" charset="0"/>
                <a:cs typeface="Times New Roman" panose="02020603050405020304" pitchFamily="18" charset="0"/>
              </a:rPr>
              <a:t>, which lies at the very end of the Champs-Élysées at the Place Charles de Gaulle. Here, you can take in iconic neoclassical architecture, climb to the top for sweeping views of the Champs-Élysées and beyond, or pay your respects at the Tomb of the Unknown Soldier.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56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93813" y="381000"/>
            <a:ext cx="9601200" cy="1031776"/>
          </a:xfrm>
        </p:spPr>
        <p:txBody>
          <a:bodyPr rtlCol="0">
            <a:normAutofit/>
          </a:bodyPr>
          <a:lstStyle/>
          <a:p>
            <a:r>
              <a:rPr lang="hr-HR" sz="5400" dirty="0" err="1" smtClean="0">
                <a:solidFill>
                  <a:srgbClr val="FF0000"/>
                </a:solidFill>
                <a:latin typeface="Helvetica" panose="020B0604020202020204" pitchFamily="34" charset="0"/>
                <a:cs typeface="Helvetica" panose="020B0604020202020204" pitchFamily="34" charset="0"/>
              </a:rPr>
              <a:t>Louvre</a:t>
            </a:r>
            <a:r>
              <a:rPr lang="hr-HR" sz="5400" dirty="0" smtClean="0">
                <a:solidFill>
                  <a:srgbClr val="FF0000"/>
                </a:solidFill>
                <a:latin typeface="Helvetica" panose="020B0604020202020204" pitchFamily="34" charset="0"/>
                <a:cs typeface="Helvetica" panose="020B0604020202020204" pitchFamily="34" charset="0"/>
              </a:rPr>
              <a:t> </a:t>
            </a:r>
            <a:r>
              <a:rPr lang="hr-HR" sz="5400" dirty="0" err="1" smtClean="0">
                <a:solidFill>
                  <a:srgbClr val="FF0000"/>
                </a:solidFill>
                <a:latin typeface="Helvetica" panose="020B0604020202020204" pitchFamily="34" charset="0"/>
                <a:cs typeface="Helvetica" panose="020B0604020202020204" pitchFamily="34" charset="0"/>
              </a:rPr>
              <a:t>Museum</a:t>
            </a:r>
            <a:endParaRPr lang="hr-HR" sz="5400" dirty="0">
              <a:solidFill>
                <a:srgbClr val="FF0000"/>
              </a:solidFill>
              <a:latin typeface="Helvetica" panose="020B0604020202020204" pitchFamily="34" charset="0"/>
              <a:cs typeface="Helvetica" panose="020B0604020202020204" pitchFamily="34" charset="0"/>
            </a:endParaRPr>
          </a:p>
        </p:txBody>
      </p:sp>
      <p:sp>
        <p:nvSpPr>
          <p:cNvPr id="5" name="Rezervirano mjesto za sadržaj 4"/>
          <p:cNvSpPr>
            <a:spLocks noGrp="1"/>
          </p:cNvSpPr>
          <p:nvPr>
            <p:ph sz="half" idx="1"/>
          </p:nvPr>
        </p:nvSpPr>
        <p:spPr/>
        <p:txBody>
          <a:bodyPr rtlCol="0"/>
          <a:lstStyle/>
          <a:p>
            <a:r>
              <a:rPr lang="en-GB" dirty="0"/>
              <a:t>With over nine million visitors annually, the</a:t>
            </a:r>
            <a:r>
              <a:rPr lang="en-GB" dirty="0">
                <a:solidFill>
                  <a:srgbClr val="FF0000"/>
                </a:solidFill>
              </a:rPr>
              <a:t> </a:t>
            </a:r>
            <a:r>
              <a:rPr lang="hr-HR" dirty="0" err="1" smtClean="0">
                <a:solidFill>
                  <a:srgbClr val="FF0000"/>
                </a:solidFill>
              </a:rPr>
              <a:t>Louvre</a:t>
            </a:r>
            <a:r>
              <a:rPr lang="hr-HR" dirty="0" smtClean="0">
                <a:solidFill>
                  <a:srgbClr val="FF0000"/>
                </a:solidFill>
              </a:rPr>
              <a:t> </a:t>
            </a:r>
            <a:r>
              <a:rPr lang="hr-HR" dirty="0" err="1" smtClean="0">
                <a:solidFill>
                  <a:srgbClr val="FF0000"/>
                </a:solidFill>
              </a:rPr>
              <a:t>Museum</a:t>
            </a:r>
            <a:r>
              <a:rPr lang="en-GB" dirty="0"/>
              <a:t> is the most popular museum on the planet. It’s famously home to the Mona Lisa, but over 35,000 pieces of art are on display. </a:t>
            </a:r>
            <a:r>
              <a:rPr lang="hr-HR" dirty="0" smtClean="0"/>
              <a:t>I</a:t>
            </a:r>
            <a:r>
              <a:rPr lang="en-GB" dirty="0" smtClean="0"/>
              <a:t>n </a:t>
            </a:r>
            <a:r>
              <a:rPr lang="en-GB" dirty="0"/>
              <a:t>the museum’s entire collection, there are over </a:t>
            </a:r>
            <a:r>
              <a:rPr lang="en-GB" dirty="0" smtClean="0"/>
              <a:t>460,000</a:t>
            </a:r>
            <a:r>
              <a:rPr lang="hr-HR" dirty="0" smtClean="0"/>
              <a:t> </a:t>
            </a:r>
            <a:r>
              <a:rPr lang="en-GB" dirty="0"/>
              <a:t>pieces of </a:t>
            </a:r>
            <a:r>
              <a:rPr lang="en-GB" dirty="0" smtClean="0"/>
              <a:t>art.</a:t>
            </a:r>
            <a:endParaRPr lang="en-GB" dirty="0"/>
          </a:p>
          <a:p>
            <a:pPr rtl="0"/>
            <a:endParaRPr lang="hr-HR" dirty="0"/>
          </a:p>
        </p:txBody>
      </p:sp>
      <p:pic>
        <p:nvPicPr>
          <p:cNvPr id="4" name="Rezervirano mjesto sadržaja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54451" y="1676400"/>
            <a:ext cx="5437213" cy="36248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31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01924" y="404664"/>
            <a:ext cx="9878888" cy="720080"/>
          </a:xfrm>
        </p:spPr>
        <p:txBody>
          <a:bodyPr/>
          <a:lstStyle/>
          <a:p>
            <a:r>
              <a:rPr lang="en-GB" sz="5400" dirty="0">
                <a:solidFill>
                  <a:srgbClr val="FF0000"/>
                </a:solidFill>
                <a:latin typeface="Helvetica" panose="020B0604020202020204" pitchFamily="34" charset="0"/>
                <a:cs typeface="Helvetica" panose="020B0604020202020204" pitchFamily="34" charset="0"/>
              </a:rPr>
              <a:t>The Eiffel Tower</a:t>
            </a:r>
            <a:endParaRPr lang="hr-HR" sz="5400" dirty="0">
              <a:solidFill>
                <a:srgbClr val="FF0000"/>
              </a:solidFill>
              <a:latin typeface="Helvetica" panose="020B0604020202020204" pitchFamily="34" charset="0"/>
              <a:cs typeface="Helvetica" panose="020B0604020202020204" pitchFamily="34" charset="0"/>
            </a:endParaRPr>
          </a:p>
        </p:txBody>
      </p:sp>
      <p:pic>
        <p:nvPicPr>
          <p:cNvPr id="5" name="Rezervirano mjesto slik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134" r="21134"/>
          <a:stretch>
            <a:fillRect/>
          </a:stretch>
        </p:blipFill>
        <p:spPr>
          <a:xfrm>
            <a:off x="1701924" y="1340768"/>
            <a:ext cx="4056452" cy="4680520"/>
          </a:xfrm>
          <a:prstGeom prst="rect">
            <a:avLst/>
          </a:prstGeom>
          <a:ln>
            <a:noFill/>
          </a:ln>
          <a:effectLst>
            <a:outerShdw blurRad="292100" dist="139700" dir="2700000" algn="tl" rotWithShape="0">
              <a:srgbClr val="333333">
                <a:alpha val="65000"/>
              </a:srgbClr>
            </a:outerShdw>
          </a:effectLst>
        </p:spPr>
      </p:pic>
      <p:sp>
        <p:nvSpPr>
          <p:cNvPr id="4" name="Rezervirano mjesto teksta 3"/>
          <p:cNvSpPr>
            <a:spLocks noGrp="1"/>
          </p:cNvSpPr>
          <p:nvPr>
            <p:ph type="body" sz="half" idx="2"/>
          </p:nvPr>
        </p:nvSpPr>
        <p:spPr>
          <a:xfrm>
            <a:off x="6094412" y="1340768"/>
            <a:ext cx="5486400" cy="4680520"/>
          </a:xfrm>
        </p:spPr>
        <p:txBody>
          <a:bodyPr>
            <a:normAutofit fontScale="92500" lnSpcReduction="20000"/>
          </a:bodyPr>
          <a:lstStyle/>
          <a:p>
            <a:pPr marL="285750" indent="-285750">
              <a:buFont typeface="Arial" panose="020B0604020202020204" pitchFamily="34" charset="0"/>
              <a:buChar char="•"/>
            </a:pPr>
            <a:r>
              <a:rPr lang="en-GB" dirty="0" smtClean="0">
                <a:hlinkClick r:id="rId3"/>
              </a:rPr>
              <a:t>Parisian</a:t>
            </a:r>
            <a:r>
              <a:rPr lang="en-GB" dirty="0"/>
              <a:t> landmark that is also a technological masterpiece in building-construction history</a:t>
            </a:r>
            <a:r>
              <a:rPr lang="en-GB" dirty="0" smtClean="0"/>
              <a:t>.</a:t>
            </a:r>
            <a:endParaRPr lang="hr-HR" dirty="0" smtClean="0"/>
          </a:p>
          <a:p>
            <a:pPr marL="285750" indent="-285750">
              <a:buFont typeface="Arial" panose="020B0604020202020204" pitchFamily="34" charset="0"/>
              <a:buChar char="•"/>
            </a:pPr>
            <a:r>
              <a:rPr lang="en-GB" dirty="0" smtClean="0"/>
              <a:t> </a:t>
            </a:r>
            <a:r>
              <a:rPr lang="en-GB" dirty="0"/>
              <a:t>When the French government was organizing the </a:t>
            </a:r>
            <a:r>
              <a:rPr lang="en-GB" dirty="0">
                <a:hlinkClick r:id="rId4"/>
              </a:rPr>
              <a:t>International Exposition of 1889</a:t>
            </a:r>
            <a:r>
              <a:rPr lang="en-GB" dirty="0"/>
              <a:t> to celebrate the centenary of the </a:t>
            </a:r>
            <a:r>
              <a:rPr lang="en-GB" dirty="0">
                <a:hlinkClick r:id="rId5"/>
              </a:rPr>
              <a:t>French Revolution</a:t>
            </a:r>
            <a:r>
              <a:rPr lang="en-GB" dirty="0"/>
              <a:t>, a competition was held for designs for a suitable monument</a:t>
            </a:r>
            <a:r>
              <a:rPr lang="en-GB" dirty="0" smtClean="0"/>
              <a:t>.</a:t>
            </a:r>
            <a:endParaRPr lang="hr-HR" dirty="0" smtClean="0"/>
          </a:p>
          <a:p>
            <a:pPr marL="285750" indent="-285750">
              <a:buFont typeface="Arial" panose="020B0604020202020204" pitchFamily="34" charset="0"/>
              <a:buChar char="•"/>
            </a:pPr>
            <a:r>
              <a:rPr lang="hr-HR" dirty="0" err="1" smtClean="0"/>
              <a:t>Built</a:t>
            </a:r>
            <a:r>
              <a:rPr lang="hr-HR" dirty="0" smtClean="0"/>
              <a:t> </a:t>
            </a:r>
            <a:r>
              <a:rPr lang="hr-HR" dirty="0" err="1" smtClean="0"/>
              <a:t>by</a:t>
            </a:r>
            <a:r>
              <a:rPr lang="hr-HR" dirty="0" smtClean="0"/>
              <a:t> </a:t>
            </a:r>
            <a:r>
              <a:rPr lang="hr-HR" dirty="0" err="1" smtClean="0"/>
              <a:t>bridge</a:t>
            </a:r>
            <a:r>
              <a:rPr lang="en-GB" dirty="0"/>
              <a:t> engineer </a:t>
            </a:r>
            <a:r>
              <a:rPr lang="en-GB" dirty="0">
                <a:hlinkClick r:id="rId6"/>
              </a:rPr>
              <a:t>Gustave </a:t>
            </a:r>
            <a:r>
              <a:rPr lang="en-GB" dirty="0" smtClean="0">
                <a:hlinkClick r:id="rId6"/>
              </a:rPr>
              <a:t>Eiffel</a:t>
            </a:r>
            <a:r>
              <a:rPr lang="hr-HR" dirty="0" smtClean="0"/>
              <a:t>.</a:t>
            </a:r>
          </a:p>
          <a:p>
            <a:pPr marL="285750" indent="-285750">
              <a:buFont typeface="Arial" panose="020B0604020202020204" pitchFamily="34" charset="0"/>
              <a:buChar char="•"/>
            </a:pPr>
            <a:r>
              <a:rPr lang="en-GB" dirty="0" smtClean="0"/>
              <a:t>The </a:t>
            </a:r>
            <a:r>
              <a:rPr lang="en-GB" dirty="0"/>
              <a:t>tower itself is 300 metres (984 feet) high</a:t>
            </a:r>
            <a:r>
              <a:rPr lang="en-GB" dirty="0" smtClean="0"/>
              <a:t>.</a:t>
            </a:r>
            <a:endParaRPr lang="hr-HR" dirty="0" smtClean="0"/>
          </a:p>
          <a:p>
            <a:pPr marL="285750" indent="-285750">
              <a:buFont typeface="Arial" panose="020B0604020202020204" pitchFamily="34" charset="0"/>
              <a:buChar char="•"/>
            </a:pPr>
            <a:r>
              <a:rPr lang="en-GB" dirty="0" smtClean="0"/>
              <a:t>The </a:t>
            </a:r>
            <a:r>
              <a:rPr lang="en-GB" dirty="0"/>
              <a:t>Eiffel Tower was the tallest structure in the world until the topping off of the </a:t>
            </a:r>
            <a:r>
              <a:rPr lang="en-GB" dirty="0">
                <a:hlinkClick r:id="rId7"/>
              </a:rPr>
              <a:t>Chrysler Building</a:t>
            </a:r>
            <a:r>
              <a:rPr lang="en-GB" dirty="0"/>
              <a:t> in </a:t>
            </a:r>
            <a:r>
              <a:rPr lang="en-GB" dirty="0">
                <a:hlinkClick r:id="rId8"/>
              </a:rPr>
              <a:t>New York City</a:t>
            </a:r>
            <a:r>
              <a:rPr lang="en-GB" dirty="0"/>
              <a:t> in 1929</a:t>
            </a:r>
            <a:r>
              <a:rPr lang="en-GB" dirty="0" smtClean="0"/>
              <a:t>.</a:t>
            </a:r>
            <a:endParaRPr lang="hr-HR" dirty="0" smtClean="0"/>
          </a:p>
          <a:p>
            <a:pPr marL="285750" indent="-285750">
              <a:buFont typeface="Arial" panose="020B0604020202020204" pitchFamily="34" charset="0"/>
              <a:buChar char="•"/>
            </a:pPr>
            <a:r>
              <a:rPr lang="hr-HR" dirty="0" smtClean="0"/>
              <a:t>T</a:t>
            </a:r>
            <a:r>
              <a:rPr lang="en-GB" dirty="0" smtClean="0"/>
              <a:t>he </a:t>
            </a:r>
            <a:r>
              <a:rPr lang="en-GB" dirty="0"/>
              <a:t>sight of this unique landmark will put you in romantic enchantment. </a:t>
            </a:r>
            <a:r>
              <a:rPr lang="hr-HR" dirty="0" smtClean="0"/>
              <a:t>I</a:t>
            </a:r>
            <a:r>
              <a:rPr lang="en-GB" dirty="0" smtClean="0"/>
              <a:t>t's </a:t>
            </a:r>
            <a:r>
              <a:rPr lang="en-GB" dirty="0"/>
              <a:t>no wonder that thousands of people have already proposed at this magical place. Especially after dark, the atmosphere is </a:t>
            </a:r>
            <a:r>
              <a:rPr lang="en-GB" dirty="0" err="1"/>
              <a:t>breathtaking</a:t>
            </a:r>
            <a:r>
              <a:rPr lang="en-GB" dirty="0" smtClean="0"/>
              <a:t>.</a:t>
            </a:r>
            <a:r>
              <a:rPr lang="hr-HR" dirty="0" smtClean="0"/>
              <a:t> T</a:t>
            </a:r>
            <a:r>
              <a:rPr lang="en-GB" dirty="0" smtClean="0"/>
              <a:t>he </a:t>
            </a:r>
            <a:r>
              <a:rPr lang="en-GB" dirty="0"/>
              <a:t>twinkling lights </a:t>
            </a:r>
            <a:r>
              <a:rPr lang="en-GB" dirty="0" smtClean="0"/>
              <a:t>were </a:t>
            </a:r>
            <a:r>
              <a:rPr lang="en-GB" dirty="0"/>
              <a:t>originally meant to be on for ten minutes every hour, however, this now only happens for five minutes on the hour every evening until 1am.</a:t>
            </a:r>
            <a:endParaRPr lang="hr-HR" dirty="0"/>
          </a:p>
        </p:txBody>
      </p:sp>
    </p:spTree>
    <p:extLst>
      <p:ext uri="{BB962C8B-B14F-4D97-AF65-F5344CB8AC3E}">
        <p14:creationId xmlns:p14="http://schemas.microsoft.com/office/powerpoint/2010/main" val="7393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a:bodyPr>
          <a:lstStyle/>
          <a:p>
            <a:r>
              <a:rPr lang="en-GB" sz="5400" dirty="0">
                <a:solidFill>
                  <a:srgbClr val="FF0000"/>
                </a:solidFill>
                <a:latin typeface="Helvetica" panose="020B0604020202020204" pitchFamily="34" charset="0"/>
                <a:cs typeface="Helvetica" panose="020B0604020202020204" pitchFamily="34" charset="0"/>
              </a:rPr>
              <a:t>"Mur des je </a:t>
            </a:r>
            <a:r>
              <a:rPr lang="en-GB" sz="5400" dirty="0" err="1">
                <a:solidFill>
                  <a:srgbClr val="FF0000"/>
                </a:solidFill>
                <a:latin typeface="Helvetica" panose="020B0604020202020204" pitchFamily="34" charset="0"/>
                <a:cs typeface="Helvetica" panose="020B0604020202020204" pitchFamily="34" charset="0"/>
              </a:rPr>
              <a:t>t'aime</a:t>
            </a:r>
            <a:r>
              <a:rPr lang="en-GB" sz="5400" dirty="0" smtClean="0">
                <a:solidFill>
                  <a:srgbClr val="FF0000"/>
                </a:solidFill>
                <a:latin typeface="Helvetica" panose="020B0604020202020204" pitchFamily="34" charset="0"/>
                <a:cs typeface="Helvetica" panose="020B0604020202020204" pitchFamily="34" charset="0"/>
              </a:rPr>
              <a:t>"</a:t>
            </a:r>
            <a:endParaRPr lang="hr-HR" sz="5400" dirty="0">
              <a:solidFill>
                <a:srgbClr val="FF0000"/>
              </a:solidFill>
              <a:latin typeface="Helvetica" panose="020B0604020202020204" pitchFamily="34" charset="0"/>
              <a:cs typeface="Helvetica" panose="020B0604020202020204" pitchFamily="34" charset="0"/>
            </a:endParaRPr>
          </a:p>
        </p:txBody>
      </p:sp>
      <p:sp>
        <p:nvSpPr>
          <p:cNvPr id="5" name="Rezervirano mjesto za sadržaj 4"/>
          <p:cNvSpPr>
            <a:spLocks noGrp="1"/>
          </p:cNvSpPr>
          <p:nvPr>
            <p:ph sz="half" idx="1"/>
          </p:nvPr>
        </p:nvSpPr>
        <p:spPr/>
        <p:txBody>
          <a:bodyPr rtlCol="0"/>
          <a:lstStyle/>
          <a:p>
            <a:r>
              <a:rPr lang="en-GB" dirty="0"/>
              <a:t>The most beautiful sentence in the world was immortalized in Paris in 311 languages, on the "Mur des je </a:t>
            </a:r>
            <a:r>
              <a:rPr lang="en-GB" dirty="0" err="1"/>
              <a:t>t'aime</a:t>
            </a:r>
            <a:r>
              <a:rPr lang="en-GB" dirty="0"/>
              <a:t>". The wall of love is, so to say, a must for all couples in love who come to Paris. The wall was designed by the artists </a:t>
            </a:r>
            <a:r>
              <a:rPr lang="en-GB" dirty="0" err="1"/>
              <a:t>Frédéric</a:t>
            </a:r>
            <a:r>
              <a:rPr lang="en-GB" dirty="0"/>
              <a:t> Baron and Claire </a:t>
            </a:r>
            <a:r>
              <a:rPr lang="en-GB" dirty="0" err="1"/>
              <a:t>Kito</a:t>
            </a:r>
            <a:r>
              <a:rPr lang="en-GB" dirty="0"/>
              <a:t>. It is located on the Place des Abbesses, on the Montmartre Hill. The Montmartre Hill is the highest natural elevation in the city.</a:t>
            </a:r>
          </a:p>
        </p:txBody>
      </p:sp>
      <p:pic>
        <p:nvPicPr>
          <p:cNvPr id="7" name="Rezervirano mjesto sadržaja 6"/>
          <p:cNvPicPr>
            <a:picLocks noGrp="1" noChangeAspect="1"/>
          </p:cNvPicPr>
          <p:nvPr>
            <p:ph sz="half" idx="2"/>
          </p:nvPr>
        </p:nvPicPr>
        <p:blipFill>
          <a:blip r:embed="rId3"/>
          <a:stretch>
            <a:fillRect/>
          </a:stretch>
        </p:blipFill>
        <p:spPr>
          <a:xfrm>
            <a:off x="6193213" y="1821704"/>
            <a:ext cx="4699000" cy="31341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Pravokutnik 5"/>
          <p:cNvSpPr/>
          <p:nvPr/>
        </p:nvSpPr>
        <p:spPr>
          <a:xfrm>
            <a:off x="6094413" y="5085184"/>
            <a:ext cx="5760640" cy="769441"/>
          </a:xfrm>
          <a:prstGeom prst="rect">
            <a:avLst/>
          </a:prstGeom>
        </p:spPr>
        <p:txBody>
          <a:bodyPr wrap="square">
            <a:spAutoFit/>
          </a:bodyPr>
          <a:lstStyle/>
          <a:p>
            <a:r>
              <a:rPr lang="hr-HR" sz="1100" dirty="0">
                <a:solidFill>
                  <a:srgbClr val="0070C0"/>
                </a:solidFill>
                <a:latin typeface="Adobe Gurmukhi" panose="01010101010101010101" pitchFamily="50" charset="0"/>
                <a:cs typeface="Adobe Gurmukhi" panose="01010101010101010101" pitchFamily="50" charset="0"/>
                <a:hlinkClick r:id="rId4"/>
              </a:rPr>
              <a:t>https://upload.wikimedia.org/wikipedia/commons/c/c2/Mur_des_Je_t%27Aime_%40_Square_Jehan-Rictus_%40_Montmartre_%40_Paris_18_%</a:t>
            </a:r>
            <a:r>
              <a:rPr lang="hr-HR" sz="1100" dirty="0" smtClean="0">
                <a:solidFill>
                  <a:srgbClr val="0070C0"/>
                </a:solidFill>
                <a:latin typeface="Adobe Gurmukhi" panose="01010101010101010101" pitchFamily="50" charset="0"/>
                <a:cs typeface="Adobe Gurmukhi" panose="01010101010101010101" pitchFamily="50" charset="0"/>
                <a:hlinkClick r:id="rId4"/>
              </a:rPr>
              <a:t>2832949174486%29.jpg</a:t>
            </a:r>
            <a:endParaRPr lang="hr-HR" sz="1100" dirty="0" smtClean="0">
              <a:solidFill>
                <a:srgbClr val="0070C0"/>
              </a:solidFill>
              <a:latin typeface="Adobe Gurmukhi" panose="01010101010101010101" pitchFamily="50" charset="0"/>
              <a:cs typeface="Adobe Gurmukhi" panose="01010101010101010101" pitchFamily="50" charset="0"/>
            </a:endParaRPr>
          </a:p>
          <a:p>
            <a:r>
              <a:rPr lang="hr-HR" sz="1100" dirty="0" err="1" smtClean="0">
                <a:solidFill>
                  <a:srgbClr val="0070C0"/>
                </a:solidFill>
                <a:latin typeface="Adobe Gurmukhi" panose="01010101010101010101" pitchFamily="50" charset="0"/>
                <a:cs typeface="Adobe Gurmukhi" panose="01010101010101010101" pitchFamily="50" charset="0"/>
              </a:rPr>
              <a:t>Attribution</a:t>
            </a:r>
            <a:r>
              <a:rPr lang="hr-HR" sz="1100" dirty="0" smtClean="0">
                <a:solidFill>
                  <a:srgbClr val="0070C0"/>
                </a:solidFill>
                <a:latin typeface="Adobe Gurmukhi" panose="01010101010101010101" pitchFamily="50" charset="0"/>
                <a:cs typeface="Adobe Gurmukhi" panose="01010101010101010101" pitchFamily="50" charset="0"/>
              </a:rPr>
              <a:t>: </a:t>
            </a:r>
            <a:r>
              <a:rPr lang="en-GB" sz="1100" dirty="0" err="1" smtClean="0">
                <a:solidFill>
                  <a:srgbClr val="0070C0"/>
                </a:solidFill>
                <a:latin typeface="Adobe Gurmukhi" panose="01010101010101010101" pitchFamily="50" charset="0"/>
                <a:cs typeface="Adobe Gurmukhi" panose="01010101010101010101" pitchFamily="50" charset="0"/>
              </a:rPr>
              <a:t>Guilhem</a:t>
            </a:r>
            <a:r>
              <a:rPr lang="en-GB" sz="1100" dirty="0" smtClean="0">
                <a:solidFill>
                  <a:srgbClr val="0070C0"/>
                </a:solidFill>
                <a:latin typeface="Adobe Gurmukhi" panose="01010101010101010101" pitchFamily="50" charset="0"/>
                <a:cs typeface="Adobe Gurmukhi" panose="01010101010101010101" pitchFamily="50" charset="0"/>
              </a:rPr>
              <a:t> </a:t>
            </a:r>
            <a:r>
              <a:rPr lang="en-GB" sz="1100" dirty="0" err="1">
                <a:solidFill>
                  <a:srgbClr val="0070C0"/>
                </a:solidFill>
                <a:latin typeface="Adobe Gurmukhi" panose="01010101010101010101" pitchFamily="50" charset="0"/>
                <a:cs typeface="Adobe Gurmukhi" panose="01010101010101010101" pitchFamily="50" charset="0"/>
              </a:rPr>
              <a:t>Vellut</a:t>
            </a:r>
            <a:r>
              <a:rPr lang="en-GB" sz="1100" dirty="0">
                <a:solidFill>
                  <a:srgbClr val="0070C0"/>
                </a:solidFill>
                <a:latin typeface="Adobe Gurmukhi" panose="01010101010101010101" pitchFamily="50" charset="0"/>
                <a:cs typeface="Adobe Gurmukhi" panose="01010101010101010101" pitchFamily="50" charset="0"/>
              </a:rPr>
              <a:t> from Paris, France, CC BY 2.0 &lt;https://creativecommons.org/licenses/by/2.0&gt;, via Wikimedia Commons</a:t>
            </a:r>
            <a:endParaRPr lang="hr-HR" sz="1100" dirty="0">
              <a:solidFill>
                <a:srgbClr val="0070C0"/>
              </a:solidFill>
              <a:latin typeface="Adobe Gurmukhi" panose="01010101010101010101" pitchFamily="50" charset="0"/>
              <a:cs typeface="Adobe Gurmukhi" panose="01010101010101010101" pitchFamily="50" charset="0"/>
            </a:endParaRPr>
          </a:p>
        </p:txBody>
      </p:sp>
    </p:spTree>
    <p:extLst>
      <p:ext uri="{BB962C8B-B14F-4D97-AF65-F5344CB8AC3E}">
        <p14:creationId xmlns:p14="http://schemas.microsoft.com/office/powerpoint/2010/main" val="15474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5400" dirty="0" smtClean="0">
                <a:solidFill>
                  <a:srgbClr val="FF0000"/>
                </a:solidFill>
                <a:latin typeface="Helvetica" panose="020B0604020202020204" pitchFamily="34" charset="0"/>
                <a:cs typeface="Helvetica" panose="020B0604020202020204" pitchFamily="34" charset="0"/>
              </a:rPr>
              <a:t>T</a:t>
            </a:r>
            <a:r>
              <a:rPr lang="en-GB" sz="5400" dirty="0" smtClean="0">
                <a:solidFill>
                  <a:srgbClr val="FF0000"/>
                </a:solidFill>
                <a:latin typeface="Helvetica" panose="020B0604020202020204" pitchFamily="34" charset="0"/>
                <a:cs typeface="Helvetica" panose="020B0604020202020204" pitchFamily="34" charset="0"/>
              </a:rPr>
              <a:t>he </a:t>
            </a:r>
            <a:r>
              <a:rPr lang="en-GB" sz="5400" dirty="0">
                <a:solidFill>
                  <a:srgbClr val="FF0000"/>
                </a:solidFill>
                <a:latin typeface="Helvetica" panose="020B0604020202020204" pitchFamily="34" charset="0"/>
                <a:cs typeface="Helvetica" panose="020B0604020202020204" pitchFamily="34" charset="0"/>
              </a:rPr>
              <a:t>Pont des Arts</a:t>
            </a:r>
            <a:endParaRPr lang="hr-HR" sz="5400" dirty="0">
              <a:solidFill>
                <a:srgbClr val="FF0000"/>
              </a:solidFill>
              <a:latin typeface="Helvetica" panose="020B0604020202020204" pitchFamily="34" charset="0"/>
              <a:cs typeface="Helvetica" panose="020B0604020202020204" pitchFamily="34" charset="0"/>
            </a:endParaRPr>
          </a:p>
        </p:txBody>
      </p:sp>
      <p:pic>
        <p:nvPicPr>
          <p:cNvPr id="6" name="Rezervirano mjesto sadržaja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5092" y="1736821"/>
            <a:ext cx="5495776" cy="3663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zervirano mjesto sadržaja 3"/>
          <p:cNvSpPr>
            <a:spLocks noGrp="1"/>
          </p:cNvSpPr>
          <p:nvPr>
            <p:ph sz="half" idx="2"/>
          </p:nvPr>
        </p:nvSpPr>
        <p:spPr>
          <a:xfrm>
            <a:off x="6202035" y="2276871"/>
            <a:ext cx="4700016" cy="3895329"/>
          </a:xfrm>
        </p:spPr>
        <p:txBody>
          <a:bodyPr>
            <a:normAutofit/>
          </a:bodyPr>
          <a:lstStyle/>
          <a:p>
            <a:r>
              <a:rPr lang="en-GB" dirty="0" smtClean="0"/>
              <a:t>Before </a:t>
            </a:r>
            <a:r>
              <a:rPr lang="en-GB" dirty="0"/>
              <a:t>nightfall you should definitely watch the sunset, preferably from </a:t>
            </a:r>
            <a:r>
              <a:rPr lang="en-GB" dirty="0">
                <a:solidFill>
                  <a:srgbClr val="FF0000"/>
                </a:solidFill>
              </a:rPr>
              <a:t>the Pont des Arts</a:t>
            </a:r>
            <a:r>
              <a:rPr lang="en-GB" dirty="0"/>
              <a:t>. This bridge is famous for its "love locks". </a:t>
            </a:r>
            <a:r>
              <a:rPr lang="hr-HR" dirty="0" err="1" smtClean="0"/>
              <a:t>It</a:t>
            </a:r>
            <a:r>
              <a:rPr lang="en-GB" dirty="0" smtClean="0"/>
              <a:t> </a:t>
            </a:r>
            <a:r>
              <a:rPr lang="en-GB" dirty="0"/>
              <a:t>is considered </a:t>
            </a:r>
            <a:r>
              <a:rPr lang="hr-HR" dirty="0" smtClean="0"/>
              <a:t>to </a:t>
            </a:r>
            <a:r>
              <a:rPr lang="hr-HR" dirty="0" err="1" smtClean="0"/>
              <a:t>be</a:t>
            </a:r>
            <a:r>
              <a:rPr lang="en-GB" dirty="0" smtClean="0"/>
              <a:t> </a:t>
            </a:r>
            <a:r>
              <a:rPr lang="en-GB" dirty="0"/>
              <a:t>one of the most romantic places in Paris. </a:t>
            </a:r>
            <a:r>
              <a:rPr lang="hr-HR" dirty="0" smtClean="0"/>
              <a:t>U</a:t>
            </a:r>
            <a:r>
              <a:rPr lang="en-GB" dirty="0" err="1" smtClean="0"/>
              <a:t>ntil</a:t>
            </a:r>
            <a:r>
              <a:rPr lang="en-GB" dirty="0" smtClean="0"/>
              <a:t> </a:t>
            </a:r>
            <a:r>
              <a:rPr lang="en-GB" dirty="0"/>
              <a:t>recently, thousands of lovers have sworn their love here, with love locks.</a:t>
            </a:r>
          </a:p>
          <a:p>
            <a:endParaRPr lang="hr-HR" dirty="0"/>
          </a:p>
        </p:txBody>
      </p:sp>
      <p:sp>
        <p:nvSpPr>
          <p:cNvPr id="5" name="Srce 4"/>
          <p:cNvSpPr/>
          <p:nvPr/>
        </p:nvSpPr>
        <p:spPr>
          <a:xfrm>
            <a:off x="7471923" y="188640"/>
            <a:ext cx="2160240" cy="1912777"/>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400"/>
          </a:p>
        </p:txBody>
      </p:sp>
    </p:spTree>
    <p:extLst>
      <p:ext uri="{BB962C8B-B14F-4D97-AF65-F5344CB8AC3E}">
        <p14:creationId xmlns:p14="http://schemas.microsoft.com/office/powerpoint/2010/main" val="10312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3773" y="620689"/>
            <a:ext cx="9418241" cy="720080"/>
          </a:xfrm>
        </p:spPr>
        <p:txBody>
          <a:bodyPr rtlCol="0">
            <a:noAutofit/>
          </a:bodyPr>
          <a:lstStyle/>
          <a:p>
            <a:pPr rtl="0"/>
            <a:r>
              <a:rPr lang="hr-HR" sz="5400" dirty="0" err="1" smtClean="0">
                <a:solidFill>
                  <a:srgbClr val="FF0000"/>
                </a:solidFill>
                <a:latin typeface="Helvetica" panose="020B0604020202020204" pitchFamily="34" charset="0"/>
                <a:cs typeface="Helvetica" panose="020B0604020202020204" pitchFamily="34" charset="0"/>
              </a:rPr>
              <a:t>Proposal</a:t>
            </a:r>
            <a:r>
              <a:rPr lang="hr-HR" sz="5400" dirty="0" smtClean="0">
                <a:solidFill>
                  <a:srgbClr val="FF0000"/>
                </a:solidFill>
                <a:latin typeface="Helvetica" panose="020B0604020202020204" pitchFamily="34" charset="0"/>
                <a:cs typeface="Helvetica" panose="020B0604020202020204" pitchFamily="34" charset="0"/>
              </a:rPr>
              <a:t> place</a:t>
            </a:r>
            <a:endParaRPr lang="hr-HR" sz="5400" dirty="0">
              <a:solidFill>
                <a:srgbClr val="FF0000"/>
              </a:solidFill>
              <a:latin typeface="Helvetica" panose="020B0604020202020204" pitchFamily="34" charset="0"/>
              <a:cs typeface="Helvetica" panose="020B0604020202020204" pitchFamily="34" charset="0"/>
            </a:endParaRPr>
          </a:p>
        </p:txBody>
      </p:sp>
      <p:sp>
        <p:nvSpPr>
          <p:cNvPr id="3" name="Rezervirano mjesto za tekst 2"/>
          <p:cNvSpPr>
            <a:spLocks noGrp="1"/>
          </p:cNvSpPr>
          <p:nvPr>
            <p:ph type="body" idx="1"/>
          </p:nvPr>
        </p:nvSpPr>
        <p:spPr>
          <a:xfrm>
            <a:off x="333773" y="1412776"/>
            <a:ext cx="11377264" cy="5112568"/>
          </a:xfrm>
        </p:spPr>
        <p:txBody>
          <a:bodyPr rtlCol="0">
            <a:normAutofit/>
          </a:bodyPr>
          <a:lstStyle/>
          <a:p>
            <a:r>
              <a:rPr lang="en-GB" dirty="0"/>
              <a:t>There’s no better place to propose to your partner than in the </a:t>
            </a:r>
            <a:r>
              <a:rPr lang="en-GB" dirty="0">
                <a:solidFill>
                  <a:srgbClr val="FF0000"/>
                </a:solidFill>
              </a:rPr>
              <a:t>City of Love</a:t>
            </a:r>
            <a:r>
              <a:rPr lang="en-GB" dirty="0"/>
              <a:t>. People come from all over to solidify their love during their visit. </a:t>
            </a:r>
            <a:r>
              <a:rPr lang="en-GB" dirty="0" smtClean="0"/>
              <a:t>Just </a:t>
            </a:r>
            <a:r>
              <a:rPr lang="en-GB" dirty="0"/>
              <a:t>being in Paris </a:t>
            </a:r>
            <a:r>
              <a:rPr lang="hr-HR" dirty="0" err="1" smtClean="0"/>
              <a:t>is</a:t>
            </a:r>
            <a:r>
              <a:rPr lang="en-GB" dirty="0" smtClean="0"/>
              <a:t> </a:t>
            </a:r>
            <a:r>
              <a:rPr lang="en-GB" dirty="0"/>
              <a:t>romantic enough for </a:t>
            </a:r>
            <a:r>
              <a:rPr lang="en-GB" dirty="0" smtClean="0"/>
              <a:t> </a:t>
            </a:r>
            <a:r>
              <a:rPr lang="en-GB" dirty="0"/>
              <a:t>proposal. </a:t>
            </a:r>
            <a:r>
              <a:rPr lang="en-GB" dirty="0" smtClean="0"/>
              <a:t>I</a:t>
            </a:r>
            <a:r>
              <a:rPr lang="hr-HR" dirty="0" smtClean="0"/>
              <a:t>n</a:t>
            </a:r>
            <a:r>
              <a:rPr lang="en-GB" dirty="0" smtClean="0"/>
              <a:t> </a:t>
            </a:r>
            <a:r>
              <a:rPr lang="hr-HR" dirty="0" err="1" smtClean="0"/>
              <a:t>order</a:t>
            </a:r>
            <a:r>
              <a:rPr lang="hr-HR" dirty="0" smtClean="0"/>
              <a:t> t</a:t>
            </a:r>
            <a:r>
              <a:rPr lang="en-GB" dirty="0" smtClean="0"/>
              <a:t>o </a:t>
            </a:r>
            <a:r>
              <a:rPr lang="en-GB" dirty="0"/>
              <a:t>make the event even more special, </a:t>
            </a:r>
            <a:r>
              <a:rPr lang="hr-HR" dirty="0" smtClean="0"/>
              <a:t>one </a:t>
            </a:r>
            <a:r>
              <a:rPr lang="hr-HR" dirty="0" err="1" smtClean="0"/>
              <a:t>should</a:t>
            </a:r>
            <a:r>
              <a:rPr lang="hr-HR" dirty="0" smtClean="0"/>
              <a:t> </a:t>
            </a:r>
            <a:r>
              <a:rPr lang="en-GB" dirty="0" smtClean="0"/>
              <a:t>pick </a:t>
            </a:r>
            <a:r>
              <a:rPr lang="en-GB" dirty="0"/>
              <a:t>out an ideal spot to pop the question.</a:t>
            </a:r>
          </a:p>
          <a:p>
            <a:r>
              <a:rPr lang="en-GB" dirty="0"/>
              <a:t>Some creative proposal ideas in Paris are:</a:t>
            </a:r>
          </a:p>
          <a:p>
            <a:pPr marL="342900" lvl="0" indent="-342900">
              <a:buFont typeface="Wingdings" panose="05000000000000000000" pitchFamily="2" charset="2"/>
              <a:buChar char="q"/>
            </a:pPr>
            <a:r>
              <a:rPr lang="en-GB" dirty="0"/>
              <a:t>Champ de Mars at night with the Eiffel Tower light show in the background</a:t>
            </a:r>
          </a:p>
          <a:p>
            <a:pPr marL="342900" lvl="0" indent="-342900">
              <a:buFont typeface="Wingdings" panose="05000000000000000000" pitchFamily="2" charset="2"/>
              <a:buChar char="q"/>
            </a:pPr>
            <a:r>
              <a:rPr lang="en-GB" dirty="0"/>
              <a:t>Arc de </a:t>
            </a:r>
            <a:r>
              <a:rPr lang="en-GB" dirty="0" err="1"/>
              <a:t>Triomphe</a:t>
            </a:r>
            <a:r>
              <a:rPr lang="en-GB" dirty="0"/>
              <a:t> at sunset with the sun setting perfectly between the columns</a:t>
            </a:r>
          </a:p>
          <a:p>
            <a:pPr marL="342900" lvl="0" indent="-342900">
              <a:buFont typeface="Wingdings" panose="05000000000000000000" pitchFamily="2" charset="2"/>
              <a:buChar char="q"/>
            </a:pPr>
            <a:r>
              <a:rPr lang="en-GB" dirty="0"/>
              <a:t>Gardens of Versailles right after exiting the palace with amazing views</a:t>
            </a:r>
          </a:p>
          <a:p>
            <a:pPr marL="342900" lvl="0" indent="-342900">
              <a:buFont typeface="Wingdings" panose="05000000000000000000" pitchFamily="2" charset="2"/>
              <a:buChar char="q"/>
            </a:pPr>
            <a:r>
              <a:rPr lang="en-GB" dirty="0"/>
              <a:t>Seine River romantic sunset dinner cruise</a:t>
            </a:r>
          </a:p>
          <a:p>
            <a:pPr rtl="0"/>
            <a:endParaRPr lang="hr-HR" dirty="0"/>
          </a:p>
        </p:txBody>
      </p:sp>
      <p:pic>
        <p:nvPicPr>
          <p:cNvPr id="5" name="Slika 4"/>
          <p:cNvPicPr>
            <a:picLocks noChangeAspect="1"/>
          </p:cNvPicPr>
          <p:nvPr/>
        </p:nvPicPr>
        <p:blipFill>
          <a:blip r:embed="rId3"/>
          <a:stretch>
            <a:fillRect/>
          </a:stretch>
        </p:blipFill>
        <p:spPr>
          <a:xfrm>
            <a:off x="261765" y="4509120"/>
            <a:ext cx="2592288" cy="19442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7453" y="4504426"/>
            <a:ext cx="2755449" cy="19489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166" y="4504426"/>
            <a:ext cx="2755446" cy="1948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0876" y="3784516"/>
            <a:ext cx="1716357" cy="26918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176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pokoj 16 x 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62_TF02801109_TF02801109" id="{F2946BD3-6AE6-437B-B2D2-A6CFDFBD0192}" vid="{E4DE93B3-898E-470A-ACB4-A6B9D2196863}"/>
    </a:ext>
  </a:extLst>
</a:theme>
</file>

<file path=ppt/theme/theme2.xml><?xml version="1.0" encoding="utf-8"?>
<a:theme xmlns:a="http://schemas.openxmlformats.org/drawingml/2006/main" name="Tema sustava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sustava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4873beb7-5857-4685-be1f-d57550cc96cc"/>
    <ds:schemaRef ds:uri="http://www.w3.org/XML/1998/namespace"/>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Prezentacija s motivom spokojne prirode (široki zaslon)</Template>
  <TotalTime>180</TotalTime>
  <Words>1078</Words>
  <Application>Microsoft Office PowerPoint</Application>
  <PresentationFormat>Prilagođeno</PresentationFormat>
  <Paragraphs>51</Paragraphs>
  <Slides>12</Slides>
  <Notes>9</Notes>
  <HiddenSlides>0</HiddenSlides>
  <MMClips>0</MMClips>
  <ScaleCrop>false</ScaleCrop>
  <HeadingPairs>
    <vt:vector size="6" baseType="variant">
      <vt:variant>
        <vt:lpstr>Korišteni fontovi</vt:lpstr>
      </vt:variant>
      <vt:variant>
        <vt:i4>12</vt:i4>
      </vt:variant>
      <vt:variant>
        <vt:lpstr>Tema</vt:lpstr>
      </vt:variant>
      <vt:variant>
        <vt:i4>1</vt:i4>
      </vt:variant>
      <vt:variant>
        <vt:lpstr>Naslovi slajdova</vt:lpstr>
      </vt:variant>
      <vt:variant>
        <vt:i4>12</vt:i4>
      </vt:variant>
    </vt:vector>
  </HeadingPairs>
  <TitlesOfParts>
    <vt:vector size="25" baseType="lpstr">
      <vt:lpstr>Adobe Gothic Std B</vt:lpstr>
      <vt:lpstr>Adobe Gurmukhi</vt:lpstr>
      <vt:lpstr>Adobe Naskh Medium</vt:lpstr>
      <vt:lpstr>Arial</vt:lpstr>
      <vt:lpstr>Bernard MT Condensed</vt:lpstr>
      <vt:lpstr>Calibri</vt:lpstr>
      <vt:lpstr>Concert One</vt:lpstr>
      <vt:lpstr>Euphemia</vt:lpstr>
      <vt:lpstr>Helvetica</vt:lpstr>
      <vt:lpstr>Symbol</vt:lpstr>
      <vt:lpstr>Times New Roman</vt:lpstr>
      <vt:lpstr>Wingdings</vt:lpstr>
      <vt:lpstr>Spokoj 16 x 9</vt:lpstr>
      <vt:lpstr>Paris - the city of love!</vt:lpstr>
      <vt:lpstr>History and location</vt:lpstr>
      <vt:lpstr>“A walk about Paris will provide lessons in history, beauty, and in the point of life.”                                                 -Thomas Jefferson -</vt:lpstr>
      <vt:lpstr>Arc de Triomphe</vt:lpstr>
      <vt:lpstr>Louvre Museum</vt:lpstr>
      <vt:lpstr>The Eiffel Tower</vt:lpstr>
      <vt:lpstr>"Mur des je t'aime"</vt:lpstr>
      <vt:lpstr>The Pont des Arts</vt:lpstr>
      <vt:lpstr>Proposal place</vt:lpstr>
      <vt:lpstr>Fun facts!!!</vt:lpstr>
      <vt:lpstr>Were you listening to us?</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 - the city of love!</dc:title>
  <dc:creator>Karla Štiler</dc:creator>
  <cp:lastModifiedBy>DANIJEL</cp:lastModifiedBy>
  <cp:revision>17</cp:revision>
  <dcterms:created xsi:type="dcterms:W3CDTF">2021-12-13T20:50:34Z</dcterms:created>
  <dcterms:modified xsi:type="dcterms:W3CDTF">2021-12-13T23:50:35Z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