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2" r:id="rId5"/>
    <p:sldId id="273" r:id="rId6"/>
    <p:sldId id="266" r:id="rId7"/>
    <p:sldId id="259" r:id="rId8"/>
    <p:sldId id="278" r:id="rId9"/>
    <p:sldId id="262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3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2/26/2024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182" y="820024"/>
            <a:ext cx="9434818" cy="2689939"/>
          </a:xfrm>
        </p:spPr>
        <p:txBody>
          <a:bodyPr/>
          <a:lstStyle/>
          <a:p>
            <a:r>
              <a:rPr lang="hr-HR" dirty="0"/>
              <a:t>Međunarodni dan materinskog jezika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2214"/>
            <a:ext cx="9144000" cy="1655762"/>
          </a:xfrm>
        </p:spPr>
        <p:txBody>
          <a:bodyPr/>
          <a:lstStyle/>
          <a:p>
            <a:r>
              <a:rPr lang="hr-HR" dirty="0"/>
              <a:t>Filip Kuhar </a:t>
            </a:r>
            <a:br>
              <a:rPr lang="hr-HR" dirty="0"/>
            </a:br>
            <a:r>
              <a:rPr lang="hr-HR" dirty="0"/>
              <a:t>4.D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6502620" cy="676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err="1">
                <a:latin typeface="+mj-lt"/>
                <a:ea typeface="+mj-ea"/>
                <a:cs typeface="+mj-cs"/>
              </a:rPr>
              <a:t>Materinski</a:t>
            </a:r>
            <a:r>
              <a:rPr lang="en-US" sz="41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latin typeface="+mj-lt"/>
                <a:ea typeface="+mj-ea"/>
                <a:cs typeface="+mj-cs"/>
              </a:rPr>
              <a:t>jezik</a:t>
            </a:r>
            <a:endParaRPr lang="en-US" sz="41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34F91-23BB-18AF-8004-DC0FA18559F1}"/>
              </a:ext>
            </a:extLst>
          </p:cNvPr>
          <p:cNvSpPr txBox="1"/>
          <p:nvPr/>
        </p:nvSpPr>
        <p:spPr>
          <a:xfrm>
            <a:off x="576072" y="1947671"/>
            <a:ext cx="4572000" cy="407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Materinski ili materinji jezik je riječ koja označava prvi jezik koji neka osoba nauči.</a:t>
            </a:r>
          </a:p>
          <a:p>
            <a:pPr>
              <a:spcAft>
                <a:spcPts val="600"/>
              </a:spcAft>
            </a:pPr>
            <a:endParaRPr lang="en-US" kern="120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Međunarodni dan materinskog jezika utemeljila je Organizacija za obrazovanje, znanost i kulturu(UNESCO) 1999. godine.</a:t>
            </a:r>
          </a:p>
          <a:p>
            <a:pPr>
              <a:spcAft>
                <a:spcPts val="600"/>
              </a:spcAft>
            </a:pPr>
            <a:endParaRPr lang="en-US" kern="120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Održava se svake godine 21. veljače</a:t>
            </a:r>
          </a:p>
          <a:p>
            <a:pPr>
              <a:spcAft>
                <a:spcPts val="600"/>
              </a:spcAft>
            </a:pPr>
            <a:endParaRPr lang="en-US" kern="120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Materinskim jezikom bi se trebali moći najbolje i najpreciznije izražavati.</a:t>
            </a:r>
          </a:p>
        </p:txBody>
      </p:sp>
      <p:pic>
        <p:nvPicPr>
          <p:cNvPr id="1026" name="Picture 2" descr="21. veljače – Međunarodni dan materinskog jezika | Novosti.hr">
            <a:extLst>
              <a:ext uri="{FF2B5EF4-FFF2-40B4-BE49-F238E27FC236}">
                <a16:creationId xmlns:a16="http://schemas.microsoft.com/office/drawing/2014/main" id="{E08A5ADD-1FD4-8091-7949-DBAF77558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0" r="27270" b="1"/>
          <a:stretch/>
        </p:blipFill>
        <p:spPr bwMode="auto">
          <a:xfrm>
            <a:off x="7815470" y="10"/>
            <a:ext cx="4376530" cy="601839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035" name="Slide Number Placeholder 6">
            <a:extLst>
              <a:ext uri="{FF2B5EF4-FFF2-40B4-BE49-F238E27FC236}">
                <a16:creationId xmlns:a16="http://schemas.microsoft.com/office/drawing/2014/main" id="{278E502F-DE96-9C31-E0FE-D1323E2E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645BD6E-D504-0AAE-E7AB-615D9958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6502620" cy="676656"/>
          </a:xfrm>
        </p:spPr>
        <p:txBody>
          <a:bodyPr anchor="b">
            <a:normAutofit/>
          </a:bodyPr>
          <a:lstStyle/>
          <a:p>
            <a:r>
              <a:rPr lang="hr-HR" sz="4100"/>
              <a:t>Aktivnosti i inicijative</a:t>
            </a:r>
            <a:endParaRPr lang="en-US" sz="41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6F05D2-7CD6-B06D-F436-C02DAFEF5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dirty="0" err="1">
                <a:effectLst/>
              </a:rPr>
              <a:t>Diljem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svijeta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organiziraju</a:t>
            </a:r>
            <a:r>
              <a:rPr lang="en-US" b="0" i="0" dirty="0">
                <a:effectLst/>
              </a:rPr>
              <a:t> se </a:t>
            </a:r>
            <a:r>
              <a:rPr lang="en-US" b="0" i="0" dirty="0" err="1">
                <a:effectLst/>
              </a:rPr>
              <a:t>raznovrsne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aktivnosti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događaji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kako</a:t>
            </a:r>
            <a:r>
              <a:rPr lang="en-US" b="0" i="0" dirty="0">
                <a:effectLst/>
              </a:rPr>
              <a:t> bi se </a:t>
            </a:r>
            <a:r>
              <a:rPr lang="en-US" b="0" i="0" dirty="0" err="1">
                <a:effectLst/>
              </a:rPr>
              <a:t>obilježio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Međunarodni</a:t>
            </a:r>
            <a:r>
              <a:rPr lang="en-US" b="0" i="0" dirty="0">
                <a:effectLst/>
              </a:rPr>
              <a:t> dan </a:t>
            </a:r>
            <a:r>
              <a:rPr lang="en-US" b="0" i="0" dirty="0" err="1">
                <a:effectLst/>
              </a:rPr>
              <a:t>materinskog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jezika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uključujući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konferencije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radionice</a:t>
            </a:r>
            <a:r>
              <a:rPr lang="hr-HR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javna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čitanja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izložbe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posvećene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jezičnoj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raznolikosti</a:t>
            </a:r>
            <a:r>
              <a:rPr lang="en-US" b="0" i="0" dirty="0">
                <a:effectLst/>
              </a:rPr>
              <a:t>.</a:t>
            </a:r>
            <a:endParaRPr lang="hr-HR" b="0" i="0" dirty="0">
              <a:effectLst/>
            </a:endParaRPr>
          </a:p>
          <a:p>
            <a:pPr>
              <a:spcAft>
                <a:spcPts val="600"/>
              </a:spcAft>
            </a:pPr>
            <a:endParaRPr lang="hr-HR" dirty="0"/>
          </a:p>
          <a:p>
            <a:pPr>
              <a:spcAft>
                <a:spcPts val="600"/>
              </a:spcAft>
            </a:pPr>
            <a:r>
              <a:rPr lang="hr-HR" dirty="0"/>
              <a:t>N</a:t>
            </a:r>
            <a:r>
              <a:rPr lang="en-US" b="0" i="0" dirty="0" err="1">
                <a:effectLst/>
              </a:rPr>
              <a:t>aglašava</a:t>
            </a:r>
            <a:r>
              <a:rPr lang="en-US" b="0" i="0" dirty="0">
                <a:effectLst/>
              </a:rPr>
              <a:t> se </a:t>
            </a:r>
            <a:r>
              <a:rPr lang="en-US" b="0" i="0" dirty="0" err="1">
                <a:effectLst/>
              </a:rPr>
              <a:t>važnost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edukacije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pisanja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govorenja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materinskom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jeziku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kao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ključnog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sredstva</a:t>
            </a:r>
            <a:r>
              <a:rPr lang="en-US" b="0" i="0" dirty="0">
                <a:effectLst/>
              </a:rPr>
              <a:t> u </a:t>
            </a:r>
            <a:r>
              <a:rPr lang="en-US" b="0" i="0" dirty="0" err="1">
                <a:effectLst/>
              </a:rPr>
              <a:t>očuvanju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promociji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jezične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baštine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potičući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tako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osjećaj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identiteta</a:t>
            </a:r>
            <a:r>
              <a:rPr lang="hr-HR" b="0" i="0" dirty="0">
                <a:effectLst/>
              </a:rPr>
              <a:t>.</a:t>
            </a:r>
            <a:endParaRPr lang="en-US" dirty="0"/>
          </a:p>
        </p:txBody>
      </p:sp>
      <p:pic>
        <p:nvPicPr>
          <p:cNvPr id="4098" name="Picture 2" descr="EUROPSKI DAN JEZIKA 26.9. – OŠ Tituša Brezovačkog">
            <a:extLst>
              <a:ext uri="{FF2B5EF4-FFF2-40B4-BE49-F238E27FC236}">
                <a16:creationId xmlns:a16="http://schemas.microsoft.com/office/drawing/2014/main" id="{0669FABC-D779-E910-3EB3-327F3A349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r="340"/>
          <a:stretch/>
        </p:blipFill>
        <p:spPr bwMode="auto">
          <a:xfrm>
            <a:off x="7815470" y="10"/>
            <a:ext cx="4376530" cy="601839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CC93-7672-B278-4A84-0AB0F722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3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1047811"/>
            <a:ext cx="6502620" cy="676656"/>
          </a:xfrm>
        </p:spPr>
        <p:txBody>
          <a:bodyPr/>
          <a:lstStyle/>
          <a:p>
            <a:r>
              <a:rPr lang="hr-HR" dirty="0"/>
              <a:t>Povijest hrvatskog jezika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/>
              <a:t>Prvi pisani tragovi hrvatskog jezika su iz 9. stoljeća</a:t>
            </a:r>
          </a:p>
          <a:p>
            <a:endParaRPr lang="hr-HR" dirty="0"/>
          </a:p>
          <a:p>
            <a:r>
              <a:rPr lang="hr-HR" dirty="0"/>
              <a:t>Tijekom srednjeg vijeka hrvatski se jezik puno oblikovao, ali je svoj vrhunac doživio u 15. i 16. stoljeću s autorima poput Marka Marulića koji je zvan i otac hrvatske književnosti.</a:t>
            </a:r>
          </a:p>
          <a:p>
            <a:endParaRPr lang="hr-HR" dirty="0"/>
          </a:p>
          <a:p>
            <a:r>
              <a:rPr lang="hr-HR" dirty="0"/>
              <a:t>Hrvatski je jezik prolazio još reformi do 19. i 20. stoljeća gdje se standardizirao nakon stjecanja neovisnosti Republike Hrvatske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Iz povijesti hrvatskoga jezika">
            <a:extLst>
              <a:ext uri="{FF2B5EF4-FFF2-40B4-BE49-F238E27FC236}">
                <a16:creationId xmlns:a16="http://schemas.microsoft.com/office/drawing/2014/main" id="{9C246B53-E9B8-8BDF-B785-E4D69169E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07" y="1146551"/>
            <a:ext cx="6123632" cy="33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8D096-CBD8-FCB3-C83F-341DBA03191C}"/>
              </a:ext>
            </a:extLst>
          </p:cNvPr>
          <p:cNvSpPr txBox="1"/>
          <p:nvPr/>
        </p:nvSpPr>
        <p:spPr>
          <a:xfrm>
            <a:off x="7078692" y="4788119"/>
            <a:ext cx="3716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Baščanska ploča(nastala oko 1100. godine, među najstarijim hrvatskim glagoljskim zapisima)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rvati su ratoborni, okrutni, ali i hrabri, snažni i čestiti - Večernji.hr">
            <a:extLst>
              <a:ext uri="{FF2B5EF4-FFF2-40B4-BE49-F238E27FC236}">
                <a16:creationId xmlns:a16="http://schemas.microsoft.com/office/drawing/2014/main" id="{B555465A-2466-0D0C-0056-16ABFC5A0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14913" b="-1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7BF385-7F3C-8071-7F0D-BF2DFE6D9844}"/>
              </a:ext>
            </a:extLst>
          </p:cNvPr>
          <p:cNvSpPr txBox="1"/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Kroz svoju bogatu književnu, jezičnu i kulturnu baštinu, hrvatski jezik odražava identitet i povijest hrvatskog naroda te služi kao simbol nacionalnog ponosa i povezanosti.</a:t>
            </a:r>
            <a:br>
              <a:rPr lang="en-US" sz="2200" b="0" i="0">
                <a:effectLst/>
              </a:rPr>
            </a:br>
            <a:endParaRPr lang="en-US" sz="2200" b="0" i="0">
              <a:effectLst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Hrvatski jezik igra ključnu ulogu u jačanju nacionalnog jedinstva i osjećaja pripadnosti jer omogućava ljudima da se izraze, dijele svoje misli i osjećaje te da komuniciraju s drugima na materinjem jeziku, što jača osjećaj zajedništva i solidarnosti unutar zajednice.</a:t>
            </a:r>
            <a:endParaRPr lang="en-US" sz="2200"/>
          </a:p>
        </p:txBody>
      </p:sp>
      <p:sp>
        <p:nvSpPr>
          <p:cNvPr id="3083" name="Slide Number Placeholder 5">
            <a:extLst>
              <a:ext uri="{FF2B5EF4-FFF2-40B4-BE49-F238E27FC236}">
                <a16:creationId xmlns:a16="http://schemas.microsoft.com/office/drawing/2014/main" id="{31AC0C2E-0FC3-4912-D8F4-7B896B5D7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latin typeface="+mj-lt"/>
                <a:ea typeface="+mj-ea"/>
                <a:cs typeface="+mj-cs"/>
              </a:rPr>
              <a:t>Značaj hrvatskog jezika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>
                <a:latin typeface="Sagona Book" panose="020F0502020204030204" pitchFamily="34" charset="0"/>
                <a:cs typeface="Sagona Book" panose="020F0502020204030204" pitchFamily="34" charset="0"/>
              </a:rPr>
              <a:t>Raznolikost hrvatskog jezika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F6C5E8-053F-3930-1EF6-39F6CBB78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i="0" dirty="0" err="1">
                <a:effectLst/>
                <a:latin typeface="Gill Sans Nova Light (Body)"/>
              </a:rPr>
              <a:t>Hrvatski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jezik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obiluje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raznolikošću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dijalekata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koj</a:t>
            </a:r>
            <a:r>
              <a:rPr lang="hr-HR" sz="2200" b="0" i="0" dirty="0">
                <a:effectLst/>
                <a:latin typeface="Gill Sans Nova Light (Body)"/>
              </a:rPr>
              <a:t>i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odražavaju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bogatstvo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kulturne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i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geografske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raznolikosti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Hrvatske</a:t>
            </a:r>
            <a:r>
              <a:rPr lang="en-US" sz="2200" b="0" i="0" dirty="0">
                <a:effectLst/>
                <a:latin typeface="Gill Sans Nova Light (Body)"/>
              </a:rPr>
              <a:t>.</a:t>
            </a:r>
            <a:endParaRPr lang="hr-HR" sz="2200" b="0" i="0" dirty="0">
              <a:effectLst/>
              <a:latin typeface="Gill Sans Nova Light (Body)"/>
            </a:endParaRPr>
          </a:p>
          <a:p>
            <a:endParaRPr lang="hr-HR" sz="2200" b="0" i="0" dirty="0">
              <a:effectLst/>
              <a:latin typeface="Gill Sans Nova Light (Body)"/>
            </a:endParaRPr>
          </a:p>
          <a:p>
            <a:r>
              <a:rPr lang="hr-HR" sz="2200" dirty="0">
                <a:latin typeface="Gill Sans Nova Light (Body)"/>
              </a:rPr>
              <a:t>Pod dijalekte ili narječja spadaju kajkavsko, čakavsko i štokavsko narječje.</a:t>
            </a:r>
            <a:endParaRPr lang="hr-HR" sz="2200" b="0" i="0" dirty="0">
              <a:effectLst/>
              <a:latin typeface="Gill Sans Nova Light (Body)"/>
            </a:endParaRPr>
          </a:p>
          <a:p>
            <a:endParaRPr lang="hr-HR" sz="2200" dirty="0">
              <a:latin typeface="Gill Sans Nova Light (Body)"/>
            </a:endParaRPr>
          </a:p>
          <a:p>
            <a:r>
              <a:rPr lang="hr-HR" sz="2200" dirty="0">
                <a:latin typeface="Gill Sans Nova Light (Body)"/>
              </a:rPr>
              <a:t>H</a:t>
            </a:r>
            <a:r>
              <a:rPr lang="en-US" sz="2200" b="0" i="0" dirty="0" err="1">
                <a:effectLst/>
                <a:latin typeface="Gill Sans Nova Light (Body)"/>
              </a:rPr>
              <a:t>rvatski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jezik</a:t>
            </a:r>
            <a:r>
              <a:rPr lang="en-US" sz="2200" b="0" i="0" dirty="0">
                <a:effectLst/>
                <a:latin typeface="Gill Sans Nova Light (Body)"/>
              </a:rPr>
              <a:t> bio je pod </a:t>
            </a:r>
            <a:r>
              <a:rPr lang="en-US" sz="2200" b="0" i="0" dirty="0" err="1">
                <a:effectLst/>
                <a:latin typeface="Gill Sans Nova Light (Body)"/>
              </a:rPr>
              <a:t>utjecajem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različitih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jezika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tijekom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povijesti</a:t>
            </a:r>
            <a:r>
              <a:rPr lang="en-US" sz="2200" b="0" i="0" dirty="0">
                <a:effectLst/>
                <a:latin typeface="Gill Sans Nova Light (Body)"/>
              </a:rPr>
              <a:t>, </a:t>
            </a:r>
            <a:r>
              <a:rPr lang="en-US" sz="2200" b="0" i="0" dirty="0" err="1">
                <a:effectLst/>
                <a:latin typeface="Gill Sans Nova Light (Body)"/>
              </a:rPr>
              <a:t>kao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što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su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latinski</a:t>
            </a:r>
            <a:r>
              <a:rPr lang="en-US" sz="2200" b="0" i="0" dirty="0">
                <a:effectLst/>
                <a:latin typeface="Gill Sans Nova Light (Body)"/>
              </a:rPr>
              <a:t>, </a:t>
            </a:r>
            <a:r>
              <a:rPr lang="en-US" sz="2200" b="0" i="0" dirty="0" err="1">
                <a:effectLst/>
                <a:latin typeface="Gill Sans Nova Light (Body)"/>
              </a:rPr>
              <a:t>njemački</a:t>
            </a:r>
            <a:r>
              <a:rPr lang="en-US" sz="2200" b="0" i="0" dirty="0">
                <a:effectLst/>
                <a:latin typeface="Gill Sans Nova Light (Body)"/>
              </a:rPr>
              <a:t>, </a:t>
            </a:r>
            <a:r>
              <a:rPr lang="en-US" sz="2200" b="0" i="0" dirty="0" err="1">
                <a:effectLst/>
                <a:latin typeface="Gill Sans Nova Light (Body)"/>
              </a:rPr>
              <a:t>mađarski</a:t>
            </a:r>
            <a:r>
              <a:rPr lang="en-US" sz="2200" b="0" i="0" dirty="0">
                <a:effectLst/>
                <a:latin typeface="Gill Sans Nova Light (Body)"/>
              </a:rPr>
              <a:t>, </a:t>
            </a:r>
            <a:r>
              <a:rPr lang="en-US" sz="2200" b="0" i="0" dirty="0" err="1">
                <a:effectLst/>
                <a:latin typeface="Gill Sans Nova Light (Body)"/>
              </a:rPr>
              <a:t>talijanski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i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turski</a:t>
            </a:r>
            <a:r>
              <a:rPr lang="en-US" sz="2200" b="0" i="0" dirty="0">
                <a:effectLst/>
                <a:latin typeface="Gill Sans Nova Light (Body)"/>
              </a:rPr>
              <a:t>, </a:t>
            </a:r>
            <a:r>
              <a:rPr lang="en-US" sz="2200" b="0" i="0" dirty="0" err="1">
                <a:effectLst/>
                <a:latin typeface="Gill Sans Nova Light (Body)"/>
              </a:rPr>
              <a:t>što</a:t>
            </a:r>
            <a:r>
              <a:rPr lang="en-US" sz="2200" b="0" i="0" dirty="0">
                <a:effectLst/>
                <a:latin typeface="Gill Sans Nova Light (Body)"/>
              </a:rPr>
              <a:t> je </a:t>
            </a:r>
            <a:r>
              <a:rPr lang="en-US" sz="2200" b="0" i="0" dirty="0" err="1">
                <a:effectLst/>
                <a:latin typeface="Gill Sans Nova Light (Body)"/>
              </a:rPr>
              <a:t>rezultiralo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brojnim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pozajmljenicama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i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utjecajima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na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gramatiku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i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izgovor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hrvatskog</a:t>
            </a:r>
            <a:r>
              <a:rPr lang="en-US" sz="2200" b="0" i="0" dirty="0">
                <a:effectLst/>
                <a:latin typeface="Gill Sans Nova Light (Body)"/>
              </a:rPr>
              <a:t> </a:t>
            </a:r>
            <a:r>
              <a:rPr lang="en-US" sz="2200" b="0" i="0" dirty="0" err="1">
                <a:effectLst/>
                <a:latin typeface="Gill Sans Nova Light (Body)"/>
              </a:rPr>
              <a:t>jezika</a:t>
            </a:r>
            <a:r>
              <a:rPr lang="en-US" sz="2200" b="0" i="0" dirty="0">
                <a:effectLst/>
                <a:latin typeface="Gill Sans Nova Light (Body)"/>
              </a:rPr>
              <a:t>.</a:t>
            </a:r>
            <a:endParaRPr lang="hr-HR" sz="2200" b="0" i="0" dirty="0">
              <a:effectLst/>
              <a:latin typeface="Gill Sans Nova Light (Body)"/>
            </a:endParaRPr>
          </a:p>
          <a:p>
            <a:endParaRPr lang="en-US" sz="2200" dirty="0">
              <a:latin typeface="Gill Sans Nova Light (Body)"/>
            </a:endParaRPr>
          </a:p>
        </p:txBody>
      </p:sp>
    </p:spTree>
    <p:extLst>
      <p:ext uri="{BB962C8B-B14F-4D97-AF65-F5344CB8AC3E}">
        <p14:creationId xmlns:p14="http://schemas.microsoft.com/office/powerpoint/2010/main" val="275285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err="1">
                <a:effectLst/>
              </a:rPr>
              <a:t>Međunarodni</a:t>
            </a:r>
            <a:r>
              <a:rPr lang="en-US" b="0" i="0">
                <a:effectLst/>
              </a:rPr>
              <a:t> dan </a:t>
            </a:r>
            <a:r>
              <a:rPr lang="en-US" b="0" i="0" err="1">
                <a:effectLst/>
              </a:rPr>
              <a:t>materinskog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jezika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podsjeća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nas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na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važnost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očuvanja</a:t>
            </a:r>
            <a:r>
              <a:rPr lang="en-US" b="0" i="0">
                <a:effectLst/>
              </a:rPr>
              <a:t>, </a:t>
            </a:r>
            <a:r>
              <a:rPr lang="en-US" b="0" i="0" err="1">
                <a:effectLst/>
              </a:rPr>
              <a:t>promocije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i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poštovanja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jezične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raznolikosti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diljem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svijeta</a:t>
            </a:r>
            <a:r>
              <a:rPr lang="en-US" b="0" i="0">
                <a:effectLst/>
              </a:rPr>
              <a:t>.</a:t>
            </a:r>
            <a:endParaRPr lang="hr-HR" b="0" i="0">
              <a:effectLst/>
            </a:endParaRPr>
          </a:p>
          <a:p>
            <a:pPr>
              <a:spcAft>
                <a:spcPts val="600"/>
              </a:spcAft>
            </a:pPr>
            <a:endParaRPr lang="hr-HR"/>
          </a:p>
          <a:p>
            <a:pPr>
              <a:spcAft>
                <a:spcPts val="600"/>
              </a:spcAft>
            </a:pPr>
            <a:r>
              <a:rPr lang="en-US" b="0" i="0" err="1">
                <a:effectLst/>
              </a:rPr>
              <a:t>Kroz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svoju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bogatu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povijest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i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raznolikost</a:t>
            </a:r>
            <a:r>
              <a:rPr lang="en-US" b="0" i="0">
                <a:effectLst/>
              </a:rPr>
              <a:t>, </a:t>
            </a:r>
            <a:r>
              <a:rPr lang="en-US" b="0" i="0" err="1">
                <a:effectLst/>
              </a:rPr>
              <a:t>hrvatski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jezik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oslikava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duboke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korijene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i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tradicije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hrvatskog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naroda</a:t>
            </a:r>
            <a:r>
              <a:rPr lang="en-US" b="0" i="0">
                <a:effectLst/>
              </a:rPr>
              <a:t>.</a:t>
            </a:r>
            <a:endParaRPr lang="hr-HR" b="0" i="0">
              <a:effectLst/>
            </a:endParaRPr>
          </a:p>
          <a:p>
            <a:pPr>
              <a:spcAft>
                <a:spcPts val="600"/>
              </a:spcAft>
            </a:pPr>
            <a:endParaRPr lang="hr-HR"/>
          </a:p>
          <a:p>
            <a:pPr>
              <a:spcAft>
                <a:spcPts val="600"/>
              </a:spcAft>
            </a:pPr>
            <a:r>
              <a:rPr lang="en-US" b="0" i="0" err="1">
                <a:effectLst/>
              </a:rPr>
              <a:t>Međunarodni</a:t>
            </a:r>
            <a:r>
              <a:rPr lang="en-US" b="0" i="0">
                <a:effectLst/>
              </a:rPr>
              <a:t> dan </a:t>
            </a:r>
            <a:r>
              <a:rPr lang="en-US" b="0" i="0" err="1">
                <a:effectLst/>
              </a:rPr>
              <a:t>materinskog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jezika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pruža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priliku</a:t>
            </a:r>
            <a:r>
              <a:rPr lang="en-US" b="0" i="0">
                <a:effectLst/>
              </a:rPr>
              <a:t> da se </a:t>
            </a:r>
            <a:r>
              <a:rPr lang="en-US" b="0" i="0" err="1">
                <a:effectLst/>
              </a:rPr>
              <a:t>istakne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važnost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očuvanja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i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promocije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hrvatskog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jezika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kao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temelja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nacionalnog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jedinstva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i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pripadnosti</a:t>
            </a:r>
            <a:r>
              <a:rPr lang="en-US" b="0" i="0">
                <a:effectLst/>
              </a:rPr>
              <a:t>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anchor="b">
            <a:normAutofit/>
          </a:bodyPr>
          <a:lstStyle/>
          <a:p>
            <a:r>
              <a:rPr lang="hr-HR" sz="4100"/>
              <a:t>Zaključak</a:t>
            </a:r>
            <a:endParaRPr lang="en-US" sz="4100"/>
          </a:p>
        </p:txBody>
      </p:sp>
      <p:pic>
        <p:nvPicPr>
          <p:cNvPr id="16" name="Picture 15" descr="A heart shaped word cloud&#10;&#10;Description automatically generated">
            <a:extLst>
              <a:ext uri="{FF2B5EF4-FFF2-40B4-BE49-F238E27FC236}">
                <a16:creationId xmlns:a16="http://schemas.microsoft.com/office/drawing/2014/main" id="{42516FDC-EC47-E5B3-2233-A30350F61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9" r="11062" b="2"/>
          <a:stretch/>
        </p:blipFill>
        <p:spPr>
          <a:xfrm>
            <a:off x="6646264" y="10"/>
            <a:ext cx="5545736" cy="606308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1820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8000" dirty="0"/>
              <a:t>Hvala na pažnji!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9687"/>
            <a:ext cx="9144000" cy="1655762"/>
          </a:xfrm>
        </p:spPr>
        <p:txBody>
          <a:bodyPr/>
          <a:lstStyle/>
          <a:p>
            <a:r>
              <a:rPr lang="hr-HR" dirty="0"/>
              <a:t>Filip Kuhar 4.D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 design" id="{5BB9B75E-A368-4614-97CA-C549A936357F}" vid="{66BDDD71-3AB6-4D26-9C54-3E9BC0AA3D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EE26AC2-BC04-45BA-BD7C-5CDF09AA94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40F3C-8AB4-4243-A06A-B5999EF600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AE7813-FB42-416C-BEF8-5F3180DDB0F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{7C3AFB96-C120-43D0-96CF-E2F00D9C0134}tf11964407_win32</Template>
  <TotalTime>105</TotalTime>
  <Words>425</Words>
  <Application>Microsoft Office PowerPoint</Application>
  <PresentationFormat>Široki zaslon</PresentationFormat>
  <Paragraphs>46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Međunarodni dan materinskog jezika</vt:lpstr>
      <vt:lpstr>Materinski jezik</vt:lpstr>
      <vt:lpstr>Aktivnosti i inicijative</vt:lpstr>
      <vt:lpstr>Povijest hrvatskog jezika</vt:lpstr>
      <vt:lpstr>Značaj hrvatskog jezika</vt:lpstr>
      <vt:lpstr>Raznolikost hrvatskog jezika</vt:lpstr>
      <vt:lpstr>Zaključak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Međunarodni dan materinskog jezika</dc:title>
  <dc:creator>Filip Kuhar</dc:creator>
  <cp:lastModifiedBy>Filip Kuhar</cp:lastModifiedBy>
  <cp:revision>2</cp:revision>
  <dcterms:created xsi:type="dcterms:W3CDTF">2024-02-26T18:29:41Z</dcterms:created>
  <dcterms:modified xsi:type="dcterms:W3CDTF">2024-02-27T07:31:54Z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