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24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3673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Pozdravite učenike i recite im da je cilj radionice da na kraju imaju početak CV-a i prvi nacrt motivacijskog pisma. Naglasite da nitko ne kreće od nule – svatko ima iskustva koja vrijedi zapisati.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Ukupno oko 95 minuta, dakle dva školska sata. Ako nemate toliko vremena, dio s CV-om može biti domaća zadaća, a na radionici se fokusirajte na mapiranje vještina i pismo.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Prije radionice provjerite točne kriterije odabira u vašem natječaju i prilagodite ove tri kartice. Učenicima je motivirajuće kad znaju da se ne gleda samo prosjek ocjena.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Ovo je ključni dio radionice. Pitajte učenike za još primjera iz razreda i dopišite ih na ploču. Naglasite da i hobiji i obiteljske obveze pokazuju vještine koje poslodavci traže.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Podijelite radni listić „Mapiranje vještina”. Prvih pet minuta svatko radi sam, zatim deset minuta u paru, a zadnjih pet minuta svatko bira svoje tri vještine. Te tri vještine kasnije koriste u CV-u i u pismu.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Ako imate informatičku učionicu, učenici ovdje rade uživo u Europass editoru. Neka svatko otvori svoj Europass račun da može kasnije nadopunjavati CV. Upozorite ih na digitalne vještine: „dobro se služim računalom” ne govori ništa.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B1 i B2 su istaknute jer su to razine na kojima se srednjoškolci često nalaze, ali to nije pravilo. Podijelite CEFR tablicu za samoprocjenu i neka učenici sami pročitaju opise prije nego što odaberu razinu. Neki će se podcijeniti, neki precijeniti.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Zaključak je dio koji učenici najčešće preskoče, a povjerenstvo ga voli jer je dijeljenje iskustva (diseminacija) važan dio svakog Erasmus+ projekta. Podsjetite ih da u glavnom dijelu iskoriste tri vještine koje su odabrali na prvom listiću.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Prvo pokažite slajd bez objašnjenja i pitajte učenike koja je rečenica bolja i zašto. Ključ: druga rečenica govori što učenik već zna, što želi naučiti i zašto mu je baš mobilnost potrebna. Prva bi mogla stajati u pismu bilo koga. Neka svatko napiše svoju „jaču” rečenicu za svoje zanimanje.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 svaku grešku možete pitati razred je li je netko već napravio u nekom pismenom zadatku. O AI alatima budite otvoreni: zabrana ne djeluje, ali povjerenstvo prepoznaje generička pisma bez osobnog tona.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Podijelite listić „Peer review”. Učenici razmjenjuju pisma s nekim s kim nisu radili u prvoj aktivnosti. Naglasite da je cilj pomoći, a ne kritizirati: povratna informacija mora biti konkretna i ljubazna.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Zadajte konkretan rok i kanal za slanje nacrta, inače većina pisama ostane napola napisana. Ako su učenici iz škole već bili na mobilnosti, ovo je dobar trenutak da netko od njih ispriča svoje iskustvo.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63321"/>
            <a:ext cx="1056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971041"/>
            <a:ext cx="10566400" cy="4074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63321"/>
            <a:ext cx="1056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971041"/>
            <a:ext cx="10566400" cy="4074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E3B23C"/>
          </a:solidFill>
          <a:ln/>
        </p:spPr>
      </p:sp>
      <p:sp>
        <p:nvSpPr>
          <p:cNvPr id="3" name="Text 1"/>
          <p:cNvSpPr/>
          <p:nvPr/>
        </p:nvSpPr>
        <p:spPr>
          <a:xfrm>
            <a:off x="812800" y="812800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200" dirty="0">
                <a:solidFill>
                  <a:srgbClr val="E3B2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ERASMUS+ RADIONICA</a:t>
            </a:r>
            <a:r>
              <a:rPr lang="hr-HR" sz="1600" b="1" kern="0" spc="200" dirty="0">
                <a:solidFill>
                  <a:srgbClr val="E3B2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„</a:t>
            </a:r>
            <a:r>
              <a:rPr lang="hr-HR" sz="1600" b="1" kern="0" spc="200" dirty="0" err="1">
                <a:solidFill>
                  <a:srgbClr val="E3B2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Skills</a:t>
            </a:r>
            <a:r>
              <a:rPr lang="hr-HR" sz="1600" b="1" kern="0" spc="200" dirty="0">
                <a:solidFill>
                  <a:srgbClr val="E3B2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4 All vol.2”</a:t>
            </a:r>
            <a:endParaRPr lang="en-US" sz="16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54304" y="1550670"/>
            <a:ext cx="10883392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6300"/>
              </a:lnSpc>
              <a:buNone/>
            </a:pPr>
            <a:r>
              <a:rPr lang="en-US" sz="6000" b="1" i="0" dirty="0">
                <a:solidFill>
                  <a:srgbClr val="F7F5EF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Europass CV i motivacijsko pismo</a:t>
            </a:r>
            <a:endParaRPr lang="en-US" sz="6000" dirty="0"/>
          </a:p>
        </p:txBody>
      </p:sp>
      <p:sp>
        <p:nvSpPr>
          <p:cNvPr id="5" name="Text 3"/>
          <p:cNvSpPr/>
          <p:nvPr/>
        </p:nvSpPr>
        <p:spPr>
          <a:xfrm>
            <a:off x="812800" y="3354070"/>
            <a:ext cx="10883392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60"/>
              </a:lnSpc>
              <a:buNone/>
            </a:pPr>
            <a:r>
              <a:rPr lang="en-US" sz="22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Kako se dobro predstaviti u prijavi za mobilnost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12800" y="5948435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Tehnička škola Ruđera Boškovića Vinkovci · </a:t>
            </a:r>
            <a:r>
              <a:rPr lang="hr-HR" sz="14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23.10.2026.</a:t>
            </a:r>
            <a:endParaRPr lang="en-US" sz="1400" dirty="0"/>
          </a:p>
        </p:txBody>
      </p:sp>
      <p:pic>
        <p:nvPicPr>
          <p:cNvPr id="8" name="Slika 7" descr="Slika na kojoj se prikazuje tekst, Font, logotip, grafika&#10;&#10;Opis je automatski generiran">
            <a:extLst>
              <a:ext uri="{FF2B5EF4-FFF2-40B4-BE49-F238E27FC236}">
                <a16:creationId xmlns:a16="http://schemas.microsoft.com/office/drawing/2014/main" id="{7C786767-9978-8582-9730-699EEDF68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388" y="5798321"/>
            <a:ext cx="2795868" cy="827903"/>
          </a:xfrm>
          <a:prstGeom prst="rect">
            <a:avLst/>
          </a:prstGeom>
        </p:spPr>
      </p:pic>
      <p:pic>
        <p:nvPicPr>
          <p:cNvPr id="10" name="Slika 9" descr="Slika na kojoj se prikazuje tekst, Font, grafika, grafički dizajn&#10;&#10;Opis je automatski generiran">
            <a:extLst>
              <a:ext uri="{FF2B5EF4-FFF2-40B4-BE49-F238E27FC236}">
                <a16:creationId xmlns:a16="http://schemas.microsoft.com/office/drawing/2014/main" id="{FC0AF0E3-2FD6-4FFF-0A68-013F66793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106" y="5819287"/>
            <a:ext cx="2069218" cy="806937"/>
          </a:xfrm>
          <a:prstGeom prst="rect">
            <a:avLst/>
          </a:prstGeom>
        </p:spPr>
      </p:pic>
      <p:sp>
        <p:nvSpPr>
          <p:cNvPr id="11" name="TekstniOkvir 10">
            <a:extLst>
              <a:ext uri="{FF2B5EF4-FFF2-40B4-BE49-F238E27FC236}">
                <a16:creationId xmlns:a16="http://schemas.microsoft.com/office/drawing/2014/main" id="{BD9A9A9B-1565-3584-34FB-9604267040E1}"/>
              </a:ext>
            </a:extLst>
          </p:cNvPr>
          <p:cNvSpPr txBox="1"/>
          <p:nvPr/>
        </p:nvSpPr>
        <p:spPr>
          <a:xfrm>
            <a:off x="7951694" y="4061012"/>
            <a:ext cx="4240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bg1"/>
                </a:solidFill>
              </a:rPr>
              <a:t>Tihana Mudrovčić i Mirela </a:t>
            </a:r>
            <a:r>
              <a:rPr lang="hr-HR" dirty="0" err="1">
                <a:solidFill>
                  <a:schemeClr val="bg1"/>
                </a:solidFill>
              </a:rPr>
              <a:t>Dobutović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DANAS RADIMO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6332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Plan radionice</a:t>
            </a:r>
            <a:endParaRPr lang="en-US" sz="3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804482"/>
              </p:ext>
            </p:extLst>
          </p:nvPr>
        </p:nvGraphicFramePr>
        <p:xfrm>
          <a:off x="822960" y="2032000"/>
          <a:ext cx="10203628" cy="2621280"/>
        </p:xfrm>
        <a:graphic>
          <a:graphicData uri="http://schemas.openxmlformats.org/drawingml/2006/table">
            <a:tbl>
              <a:tblPr/>
              <a:tblGrid>
                <a:gridCol w="3601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2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6880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Dio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b="1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Što radimo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1. Uvod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Zašto su CV i pismo važni za odabir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7B5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2. Mapiranje vještina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8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Iskustva pretvaramo u kompetencije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8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3. Europass CV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hr-HR" sz="16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charset="0"/>
                          <a:cs typeface="Nunito Sans" charset="0"/>
                        </a:rPr>
                        <a:t>Upute i savjeti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4. Motivacijsko pismo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8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Struktura, primjeri i prvi nacrt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8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5. Peer review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24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Razmjena i povratna informacija</a:t>
                      </a:r>
                      <a:endParaRPr lang="en-US" sz="16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71120" marR="71120" marT="71120" marB="71120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Slika 4" descr="Slika na kojoj se prikazuje tekst, Font, logotip, grafika&#10;&#10;Opis je automatski generiran">
            <a:extLst>
              <a:ext uri="{FF2B5EF4-FFF2-40B4-BE49-F238E27FC236}">
                <a16:creationId xmlns:a16="http://schemas.microsoft.com/office/drawing/2014/main" id="{74B42306-B71D-1F50-5428-F31A37495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388" y="5798321"/>
            <a:ext cx="2795868" cy="827903"/>
          </a:xfrm>
          <a:prstGeom prst="rect">
            <a:avLst/>
          </a:prstGeom>
        </p:spPr>
      </p:pic>
      <p:pic>
        <p:nvPicPr>
          <p:cNvPr id="6" name="Slika 5" descr="Slika na kojoj se prikazuje tekst, Font, grafika, grafički dizajn&#10;&#10;Opis je automatski generiran">
            <a:extLst>
              <a:ext uri="{FF2B5EF4-FFF2-40B4-BE49-F238E27FC236}">
                <a16:creationId xmlns:a16="http://schemas.microsoft.com/office/drawing/2014/main" id="{6869823C-0F95-0646-C8FF-5B24B67B5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106" y="5819287"/>
            <a:ext cx="2069218" cy="8069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UVOD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6332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Tko čita vašu prijavu?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800" y="2636520"/>
            <a:ext cx="10883392" cy="75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60"/>
              </a:lnSpc>
              <a:buNone/>
            </a:pPr>
            <a:r>
              <a:rPr lang="en-US" sz="22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Povjerenstvo bira učenike prema kriterijima iz natječaja. CV i pismo su prilika da vas vide </a:t>
            </a:r>
            <a:r>
              <a:rPr lang="en-US" sz="2200" b="1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kao osobu</a:t>
            </a:r>
            <a:r>
              <a:rPr lang="en-US" sz="22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, a ne samo kao prosjek ocjena.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15975" y="4336416"/>
            <a:ext cx="3380264" cy="1705610"/>
          </a:xfrm>
          <a:prstGeom prst="roundRect">
            <a:avLst>
              <a:gd name="adj" fmla="val 5771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pic>
        <p:nvPicPr>
          <p:cNvPr id="6" name="Image 0" descr="Lightbulb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1880" y="4592320"/>
            <a:ext cx="304800" cy="304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71880" y="4973320"/>
            <a:ext cx="2954507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Motivacija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071880" y="5323841"/>
            <a:ext cx="3121184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Zašto baš vi i zašto baš ova mobilnost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405789" y="4336416"/>
            <a:ext cx="3380343" cy="1705610"/>
          </a:xfrm>
          <a:prstGeom prst="roundRect">
            <a:avLst>
              <a:gd name="adj" fmla="val 5771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pic>
        <p:nvPicPr>
          <p:cNvPr id="10" name="Image 1" descr="GraduationCap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1694" y="4592320"/>
            <a:ext cx="304800" cy="3048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61694" y="4973320"/>
            <a:ext cx="2954589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Uspjeh i vladanje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4661694" y="5323841"/>
            <a:ext cx="2954589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Ocjene iz struke, odnos prema obvezama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7995682" y="4336416"/>
            <a:ext cx="3380343" cy="1705610"/>
          </a:xfrm>
          <a:prstGeom prst="roundRect">
            <a:avLst>
              <a:gd name="adj" fmla="val 5771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pic>
        <p:nvPicPr>
          <p:cNvPr id="14" name="Image 2" descr="Glob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251587" y="4592320"/>
            <a:ext cx="304800" cy="3048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251587" y="4973320"/>
            <a:ext cx="2954589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Strani jezik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8251587" y="5323841"/>
            <a:ext cx="2954589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Možete li se snaći u radnoj sredini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CE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MAPIRANJE VJEŠTINA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63320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Od iskustva do kompetencije</a:t>
            </a:r>
            <a:endParaRPr lang="en-US" sz="3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981201"/>
          <a:ext cx="10556240" cy="2871470"/>
        </p:xfrm>
        <a:graphic>
          <a:graphicData uri="http://schemas.openxmlformats.org/drawingml/2006/table">
            <a:tbl>
              <a:tblPr/>
              <a:tblGrid>
                <a:gridCol w="4750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5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Što radiš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7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Što to pokazuje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AF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Treniraš rukomet šest godina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Timski rad, disciplina, upravljanje vremenom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AC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Praktična nastava u radionici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Rad s alatima, sigurnost na radu, preciznost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Pomažeš u obiteljskom poslu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Odgovornost, rad s ljudima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Popravljaš računala susjedima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Rješavanje problema, digitalne vještine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Sviraš u bendu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Kreativnost, nastupanje pred publikom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21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Volontiraš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B2A4A"/>
                          </a:solidFill>
                          <a:latin typeface="Nunito Sans" pitchFamily="34" charset="0"/>
                          <a:ea typeface="Nunito Sans" pitchFamily="34" charset="-122"/>
                          <a:cs typeface="Nunito Sans" pitchFamily="34" charset="-120"/>
                        </a:rPr>
                        <a:t>Empatija, organizacija</a:t>
                      </a:r>
                      <a:endParaRPr lang="en-US" sz="1500" dirty="0">
                        <a:latin typeface="Nunito Sans" charset="0"/>
                        <a:ea typeface="Nunito Sans" charset="0"/>
                        <a:cs typeface="Nunito Sans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Slika 4" descr="Slika na kojoj se prikazuje tekst, Font, logotip, grafika&#10;&#10;Opis je automatski generiran">
            <a:extLst>
              <a:ext uri="{FF2B5EF4-FFF2-40B4-BE49-F238E27FC236}">
                <a16:creationId xmlns:a16="http://schemas.microsoft.com/office/drawing/2014/main" id="{AA2353CA-3574-C303-4AEC-ED7BD9A63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388" y="5798321"/>
            <a:ext cx="2795868" cy="827903"/>
          </a:xfrm>
          <a:prstGeom prst="rect">
            <a:avLst/>
          </a:prstGeom>
        </p:spPr>
      </p:pic>
      <p:pic>
        <p:nvPicPr>
          <p:cNvPr id="6" name="Slika 5" descr="Slika na kojoj se prikazuje tekst, Font, grafika, grafički dizajn&#10;&#10;Opis je automatski generiran">
            <a:extLst>
              <a:ext uri="{FF2B5EF4-FFF2-40B4-BE49-F238E27FC236}">
                <a16:creationId xmlns:a16="http://schemas.microsoft.com/office/drawing/2014/main" id="{551D48CE-C1B9-4623-FEE6-94515338F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106" y="5819287"/>
            <a:ext cx="2069218" cy="8069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3B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AKTIVNOST 1 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196464"/>
            <a:ext cx="1088339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Nemaš iskustva? Imaš ga, samo ga još nisi </a:t>
            </a:r>
            <a:r>
              <a:rPr lang="en-US" sz="4000" b="1" i="0" dirty="0" err="1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zapisao</a:t>
            </a:r>
            <a:r>
              <a:rPr lang="hr-HR" sz="4000" b="1" i="0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/la</a:t>
            </a:r>
            <a:r>
              <a:rPr lang="hr-HR" sz="4000" b="1" dirty="0"/>
              <a:t> ;)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12800" y="4448811"/>
            <a:ext cx="3386614" cy="1596390"/>
          </a:xfrm>
          <a:prstGeom prst="roundRect">
            <a:avLst>
              <a:gd name="adj" fmla="val 6364"/>
            </a:avLst>
          </a:prstGeom>
          <a:solidFill>
            <a:srgbClr val="F7F5EF"/>
          </a:solidFill>
          <a:ln/>
        </p:spPr>
      </p:sp>
      <p:sp>
        <p:nvSpPr>
          <p:cNvPr id="5" name="Text 3"/>
          <p:cNvSpPr/>
          <p:nvPr/>
        </p:nvSpPr>
        <p:spPr>
          <a:xfrm>
            <a:off x="1066800" y="4702811"/>
            <a:ext cx="2964972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2F5DA8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66800" y="5276850"/>
            <a:ext cx="296497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Na listiću popiši sve što radiš izvan nastave.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02614" y="4448811"/>
            <a:ext cx="3386693" cy="1596390"/>
          </a:xfrm>
          <a:prstGeom prst="roundRect">
            <a:avLst>
              <a:gd name="adj" fmla="val 6364"/>
            </a:avLst>
          </a:prstGeom>
          <a:solidFill>
            <a:srgbClr val="F7F5EF"/>
          </a:solidFill>
          <a:ln/>
        </p:spPr>
      </p:sp>
      <p:sp>
        <p:nvSpPr>
          <p:cNvPr id="8" name="Text 6"/>
          <p:cNvSpPr/>
          <p:nvPr/>
        </p:nvSpPr>
        <p:spPr>
          <a:xfrm>
            <a:off x="4656614" y="4702811"/>
            <a:ext cx="2965054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2F5DA8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2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4656614" y="5276850"/>
            <a:ext cx="2965054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 paru: partner tvoje aktivnosti „prevodi” u vještine.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92507" y="4448811"/>
            <a:ext cx="3386693" cy="1596390"/>
          </a:xfrm>
          <a:prstGeom prst="roundRect">
            <a:avLst>
              <a:gd name="adj" fmla="val 6364"/>
            </a:avLst>
          </a:prstGeom>
          <a:solidFill>
            <a:srgbClr val="F7F5EF"/>
          </a:solidFill>
          <a:ln/>
        </p:spPr>
      </p:sp>
      <p:sp>
        <p:nvSpPr>
          <p:cNvPr id="11" name="Text 9"/>
          <p:cNvSpPr/>
          <p:nvPr/>
        </p:nvSpPr>
        <p:spPr>
          <a:xfrm>
            <a:off x="8246507" y="4702811"/>
            <a:ext cx="2965054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2F5DA8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3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8246507" y="5276850"/>
            <a:ext cx="2965054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Odaberi tri najjače vještine i za svaku napiši konkretan primjer.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E9AE10C-022F-F442-1435-60AA7665C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541" y="392356"/>
            <a:ext cx="10566400" cy="502920"/>
          </a:xfrm>
        </p:spPr>
        <p:txBody>
          <a:bodyPr/>
          <a:lstStyle/>
          <a:p>
            <a:r>
              <a:rPr lang="hr-HR" dirty="0"/>
              <a:t>https://europass.europa.eu/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DBDB9D05-0055-7E76-C299-63E4F1FE6210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A139804-4418-01C2-83D1-63412A657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0354"/>
            <a:ext cx="12192000" cy="55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91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EUROPASS CV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6332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Što upisati i kako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75" y="1974214"/>
            <a:ext cx="3380264" cy="1179830"/>
          </a:xfrm>
          <a:prstGeom prst="roundRect">
            <a:avLst>
              <a:gd name="adj" fmla="val 8342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1080" y="2179321"/>
            <a:ext cx="3059155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E-mail adresa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1080" y="2486661"/>
            <a:ext cx="3171984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Ozbiljna: ime.prezime@…, bez nadimaka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405789" y="1974214"/>
            <a:ext cx="3380343" cy="1179830"/>
          </a:xfrm>
          <a:prstGeom prst="roundRect">
            <a:avLst>
              <a:gd name="adj" fmla="val 8342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10894" y="2179321"/>
            <a:ext cx="3059237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Fotografija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10894" y="2486661"/>
            <a:ext cx="3059237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Nije obavezna. Ako je ima: neutralna, bez selfija i filtera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95682" y="1974214"/>
            <a:ext cx="3380343" cy="1179830"/>
          </a:xfrm>
          <a:prstGeom prst="roundRect">
            <a:avLst>
              <a:gd name="adj" fmla="val 8342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00787" y="2179321"/>
            <a:ext cx="3059237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Osobni podaci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00787" y="2486661"/>
            <a:ext cx="3059237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Ime, kontakt, datum rođenja. OIB nije potreban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5975" y="3363596"/>
            <a:ext cx="3380264" cy="1179830"/>
          </a:xfrm>
          <a:prstGeom prst="roundRect">
            <a:avLst>
              <a:gd name="adj" fmla="val 8342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1080" y="3568700"/>
            <a:ext cx="3059155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Obrazovanje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21080" y="3876039"/>
            <a:ext cx="3171984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Škola, zanimanje, godine i važni projekti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405789" y="3363596"/>
            <a:ext cx="3380343" cy="1179830"/>
          </a:xfrm>
          <a:prstGeom prst="roundRect">
            <a:avLst>
              <a:gd name="adj" fmla="val 8342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10894" y="3568700"/>
            <a:ext cx="3059237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Digitalne vještine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610894" y="3876039"/>
            <a:ext cx="3059237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Konkretno: AutoCAD, Arduino, Office…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995682" y="3363596"/>
            <a:ext cx="3380343" cy="1179830"/>
          </a:xfrm>
          <a:prstGeom prst="roundRect">
            <a:avLst>
              <a:gd name="adj" fmla="val 8342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00787" y="3568700"/>
            <a:ext cx="3059237" cy="269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Duljina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200787" y="3876039"/>
            <a:ext cx="3059237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Jedna do dvije stranice, spremljeno kao PDF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12800" y="6220461"/>
            <a:ext cx="10883392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Izrada CV-a: </a:t>
            </a:r>
            <a:r>
              <a:rPr lang="en-US" sz="1300" b="1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europass.europa.eu</a:t>
            </a:r>
            <a:endParaRPr lang="en-US" sz="1300" dirty="0"/>
          </a:p>
        </p:txBody>
      </p:sp>
      <p:pic>
        <p:nvPicPr>
          <p:cNvPr id="23" name="Slika 22" descr="Slika na kojoj se prikazuje tekst, Font, logotip, grafika&#10;&#10;Opis je automatski generiran">
            <a:extLst>
              <a:ext uri="{FF2B5EF4-FFF2-40B4-BE49-F238E27FC236}">
                <a16:creationId xmlns:a16="http://schemas.microsoft.com/office/drawing/2014/main" id="{9A1DB609-58F0-0584-2789-D74EDF046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388" y="5798321"/>
            <a:ext cx="2795868" cy="827903"/>
          </a:xfrm>
          <a:prstGeom prst="rect">
            <a:avLst/>
          </a:prstGeom>
        </p:spPr>
      </p:pic>
      <p:pic>
        <p:nvPicPr>
          <p:cNvPr id="24" name="Slika 23" descr="Slika na kojoj se prikazuje tekst, Font, grafika, grafički dizajn&#10;&#10;Opis je automatski generiran">
            <a:extLst>
              <a:ext uri="{FF2B5EF4-FFF2-40B4-BE49-F238E27FC236}">
                <a16:creationId xmlns:a16="http://schemas.microsoft.com/office/drawing/2014/main" id="{F1E6DCCF-2871-ACCF-7DA3-87C3A850C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106" y="5819287"/>
            <a:ext cx="2069218" cy="80693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3B2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EUROPASS CV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6332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7F5EF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Strani jezik: procijeni se iskreno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150" y="3045461"/>
            <a:ext cx="1621314" cy="1336040"/>
          </a:xfrm>
          <a:prstGeom prst="roundRect">
            <a:avLst>
              <a:gd name="adj" fmla="val 7129"/>
            </a:avLst>
          </a:prstGeom>
          <a:noFill/>
          <a:ln w="12700">
            <a:solidFill>
              <a:srgbClr val="4A5F8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6160" y="3252471"/>
            <a:ext cx="1258094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F7F5EF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A1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26160" y="3943350"/>
            <a:ext cx="1258094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Temeljni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605564" y="3045461"/>
            <a:ext cx="1621393" cy="1336040"/>
          </a:xfrm>
          <a:prstGeom prst="roundRect">
            <a:avLst>
              <a:gd name="adj" fmla="val 7129"/>
            </a:avLst>
          </a:prstGeom>
          <a:noFill/>
          <a:ln w="12700">
            <a:solidFill>
              <a:srgbClr val="4A5F8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812574" y="3252471"/>
            <a:ext cx="1258173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F7F5EF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A2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2812574" y="3943350"/>
            <a:ext cx="1258173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Temeljni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92057" y="3045461"/>
            <a:ext cx="1621314" cy="1336040"/>
          </a:xfrm>
          <a:prstGeom prst="roundRect">
            <a:avLst>
              <a:gd name="adj" fmla="val 7129"/>
            </a:avLst>
          </a:prstGeom>
          <a:noFill/>
          <a:ln w="12700">
            <a:solidFill>
              <a:srgbClr val="E3B23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99067" y="3252471"/>
            <a:ext cx="1258094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E3B23C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B1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4599067" y="3943350"/>
            <a:ext cx="1258094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Samostalni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8471" y="3045461"/>
            <a:ext cx="1621393" cy="1336040"/>
          </a:xfrm>
          <a:prstGeom prst="roundRect">
            <a:avLst>
              <a:gd name="adj" fmla="val 7129"/>
            </a:avLst>
          </a:prstGeom>
          <a:noFill/>
          <a:ln w="12700">
            <a:solidFill>
              <a:srgbClr val="E3B23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85481" y="3252471"/>
            <a:ext cx="1258173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E3B23C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B2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6385481" y="3943350"/>
            <a:ext cx="1258173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Samostalni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964964" y="3045461"/>
            <a:ext cx="1621393" cy="1336040"/>
          </a:xfrm>
          <a:prstGeom prst="roundRect">
            <a:avLst>
              <a:gd name="adj" fmla="val 7129"/>
            </a:avLst>
          </a:prstGeom>
          <a:noFill/>
          <a:ln w="12700">
            <a:solidFill>
              <a:srgbClr val="4A5F8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71974" y="3252471"/>
            <a:ext cx="1258173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F7F5EF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C1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8171974" y="3943350"/>
            <a:ext cx="1258173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Iskusni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751457" y="3045461"/>
            <a:ext cx="1621393" cy="1336040"/>
          </a:xfrm>
          <a:prstGeom prst="roundRect">
            <a:avLst>
              <a:gd name="adj" fmla="val 7129"/>
            </a:avLst>
          </a:prstGeom>
          <a:noFill/>
          <a:ln w="12700">
            <a:solidFill>
              <a:srgbClr val="4A5F8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958467" y="3252471"/>
            <a:ext cx="1258173" cy="665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F7F5EF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C2</a:t>
            </a:r>
            <a:endParaRPr lang="en-US" sz="3600" dirty="0"/>
          </a:p>
        </p:txBody>
      </p:sp>
      <p:sp>
        <p:nvSpPr>
          <p:cNvPr id="21" name="Text 19"/>
          <p:cNvSpPr/>
          <p:nvPr/>
        </p:nvSpPr>
        <p:spPr>
          <a:xfrm>
            <a:off x="9958467" y="3943350"/>
            <a:ext cx="1258173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Iskusni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12800" y="4693921"/>
            <a:ext cx="11379200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Europass traži zasebnu procjenu za </a:t>
            </a:r>
            <a:r>
              <a:rPr lang="en-US" sz="16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slušanje, čitanje, govor i pisanje</a:t>
            </a:r>
            <a:r>
              <a:rPr lang="en-US" sz="16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. Opise razina pročitajte zajedno, a ne napamet.</a:t>
            </a:r>
            <a:endParaRPr lang="en-US" sz="1600" dirty="0"/>
          </a:p>
        </p:txBody>
      </p:sp>
      <p:pic>
        <p:nvPicPr>
          <p:cNvPr id="23" name="Slika 22" descr="Slika na kojoj se prikazuje tekst, Font, logotip, grafika&#10;&#10;Opis je automatski generiran">
            <a:extLst>
              <a:ext uri="{FF2B5EF4-FFF2-40B4-BE49-F238E27FC236}">
                <a16:creationId xmlns:a16="http://schemas.microsoft.com/office/drawing/2014/main" id="{619410F9-0CD5-25FF-F7E5-C82B1BF05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388" y="5798321"/>
            <a:ext cx="2795868" cy="827903"/>
          </a:xfrm>
          <a:prstGeom prst="rect">
            <a:avLst/>
          </a:prstGeom>
        </p:spPr>
      </p:pic>
      <p:pic>
        <p:nvPicPr>
          <p:cNvPr id="24" name="Slika 23" descr="Slika na kojoj se prikazuje tekst, Font, grafika, grafički dizajn&#10;&#10;Opis je automatski generiran">
            <a:extLst>
              <a:ext uri="{FF2B5EF4-FFF2-40B4-BE49-F238E27FC236}">
                <a16:creationId xmlns:a16="http://schemas.microsoft.com/office/drawing/2014/main" id="{D1705F4A-89BF-444C-68E6-BF40759E7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106" y="5819287"/>
            <a:ext cx="2069218" cy="8069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MOTIVACIJSKO PISMO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6332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Tri dijela, jedna priča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75" y="2025014"/>
            <a:ext cx="3380264" cy="1974850"/>
          </a:xfrm>
          <a:prstGeom prst="roundRect">
            <a:avLst>
              <a:gd name="adj" fmla="val 4984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1880" y="2280921"/>
            <a:ext cx="29545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 · Uvod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71880" y="2631439"/>
            <a:ext cx="2954507" cy="574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Tko sam i na što se prijavljujem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71880" y="3281682"/>
            <a:ext cx="2954507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Razred, zanimanje i naziv mobilnosti. Dvije do tri rečenice.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405789" y="2025014"/>
            <a:ext cx="3380343" cy="1974850"/>
          </a:xfrm>
          <a:prstGeom prst="roundRect">
            <a:avLst>
              <a:gd name="adj" fmla="val 4984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61694" y="2280921"/>
            <a:ext cx="29545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 · Glavni dio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61694" y="2631439"/>
            <a:ext cx="2954589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Zašto ja i zašto ovo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661694" y="3007361"/>
            <a:ext cx="2954589" cy="718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Što već znam, što želim naučiti i kako to veže uz moju struku. Tvoje tri vještine s listića.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995682" y="2025014"/>
            <a:ext cx="3380343" cy="1974850"/>
          </a:xfrm>
          <a:prstGeom prst="roundRect">
            <a:avLst>
              <a:gd name="adj" fmla="val 4984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51587" y="2280921"/>
            <a:ext cx="29545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 · Zaključak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51587" y="2631439"/>
            <a:ext cx="2954589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Što donosim natrag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51587" y="3007361"/>
            <a:ext cx="2954589" cy="718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Kako ću iskustvo podijeliti po povratku: prezentacija razredu, objava na </a:t>
            </a:r>
            <a:r>
              <a:rPr lang="en-US" sz="1300" dirty="0" err="1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školskoj</a:t>
            </a: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</a:t>
            </a:r>
            <a:r>
              <a:rPr lang="en-US" sz="1300" dirty="0" err="1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stranici</a:t>
            </a:r>
            <a:r>
              <a:rPr lang="hr-HR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i društvenim medijima škole</a:t>
            </a: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2800" y="6220464"/>
            <a:ext cx="10883392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Duljina: pola do jedne stranice · Jezik: provjeri u natječaju</a:t>
            </a:r>
            <a:endParaRPr lang="en-US" sz="1300" dirty="0"/>
          </a:p>
        </p:txBody>
      </p:sp>
      <p:pic>
        <p:nvPicPr>
          <p:cNvPr id="17" name="Slika 16" descr="Slika na kojoj se prikazuje tekst, Font, logotip, grafika&#10;&#10;Opis je automatski generiran">
            <a:extLst>
              <a:ext uri="{FF2B5EF4-FFF2-40B4-BE49-F238E27FC236}">
                <a16:creationId xmlns:a16="http://schemas.microsoft.com/office/drawing/2014/main" id="{865242B1-581A-F116-F067-86E83031F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388" y="5798321"/>
            <a:ext cx="2795868" cy="827903"/>
          </a:xfrm>
          <a:prstGeom prst="rect">
            <a:avLst/>
          </a:prstGeom>
        </p:spPr>
      </p:pic>
      <p:pic>
        <p:nvPicPr>
          <p:cNvPr id="18" name="Slika 17" descr="Slika na kojoj se prikazuje tekst, Font, grafika, grafički dizajn&#10;&#10;Opis je automatski generiran">
            <a:extLst>
              <a:ext uri="{FF2B5EF4-FFF2-40B4-BE49-F238E27FC236}">
                <a16:creationId xmlns:a16="http://schemas.microsoft.com/office/drawing/2014/main" id="{7A080C82-25DA-0E96-1208-D159251A69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106" y="5819287"/>
            <a:ext cx="2069218" cy="8069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CE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MOTIVACIJSKO PISMO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6332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Koja rečenica više govori o tebi?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150" y="2028192"/>
            <a:ext cx="4406027" cy="2400300"/>
          </a:xfrm>
          <a:prstGeom prst="roundRect">
            <a:avLst>
              <a:gd name="adj" fmla="val 3968"/>
            </a:avLst>
          </a:prstGeom>
          <a:solidFill>
            <a:srgbClr val="F7F5EF"/>
          </a:solidFill>
          <a:ln w="12700">
            <a:solidFill>
              <a:srgbClr val="9A9384"/>
            </a:solidFill>
            <a:prstDash val="dash"/>
          </a:ln>
        </p:spPr>
      </p:sp>
      <p:sp>
        <p:nvSpPr>
          <p:cNvPr id="5" name="Text 3"/>
          <p:cNvSpPr/>
          <p:nvPr/>
        </p:nvSpPr>
        <p:spPr>
          <a:xfrm>
            <a:off x="1127760" y="2336800"/>
            <a:ext cx="390247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6B655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SLABIJE · OPĆENITO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27760" y="2738121"/>
            <a:ext cx="3902471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0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„Volim putovati i upoznavati nove kulture.”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44252" y="2031367"/>
            <a:ext cx="5925423" cy="2393950"/>
          </a:xfrm>
          <a:prstGeom prst="roundRect">
            <a:avLst>
              <a:gd name="adj" fmla="val 3846"/>
            </a:avLst>
          </a:prstGeom>
          <a:solidFill>
            <a:srgbClr val="FFFDF8"/>
          </a:solidFill>
          <a:ln w="19050">
            <a:solidFill>
              <a:srgbClr val="2F5DA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754767" y="2341879"/>
            <a:ext cx="546352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JAČE · KONKRETNO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754767" y="2743200"/>
            <a:ext cx="5463525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0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„Na praktičnoj nastavi radio sam s PLC-ovima i želim vidjeti kako se automatizacija koristi u stvarnoj tvrtki, jer kod nas to rijetko mogu vidjeti.”</a:t>
            </a:r>
            <a:endParaRPr lang="en-US" sz="2000" dirty="0"/>
          </a:p>
        </p:txBody>
      </p:sp>
      <p:pic>
        <p:nvPicPr>
          <p:cNvPr id="10" name="Slika 9" descr="Slika na kojoj se prikazuje tekst, Font, logotip, grafika&#10;&#10;Opis je automatski generiran">
            <a:extLst>
              <a:ext uri="{FF2B5EF4-FFF2-40B4-BE49-F238E27FC236}">
                <a16:creationId xmlns:a16="http://schemas.microsoft.com/office/drawing/2014/main" id="{06939950-8834-3950-712E-A807A256D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5388" y="5798321"/>
            <a:ext cx="2795868" cy="827903"/>
          </a:xfrm>
          <a:prstGeom prst="rect">
            <a:avLst/>
          </a:prstGeom>
        </p:spPr>
      </p:pic>
      <p:pic>
        <p:nvPicPr>
          <p:cNvPr id="11" name="Slika 10" descr="Slika na kojoj se prikazuje tekst, Font, grafika, grafički dizajn&#10;&#10;Opis je automatski generiran">
            <a:extLst>
              <a:ext uri="{FF2B5EF4-FFF2-40B4-BE49-F238E27FC236}">
                <a16:creationId xmlns:a16="http://schemas.microsoft.com/office/drawing/2014/main" id="{83CAC3DC-8426-D7A1-1242-552BDA459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106" y="5819287"/>
            <a:ext cx="2069218" cy="8069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MOTIVACIJSKO PISMO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6332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Česte greške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800" y="1974217"/>
            <a:ext cx="10566400" cy="0"/>
          </a:xfrm>
          <a:prstGeom prst="line">
            <a:avLst/>
          </a:prstGeom>
          <a:noFill/>
          <a:ln w="6350">
            <a:solidFill>
              <a:srgbClr val="DDD7C8"/>
            </a:solidFill>
            <a:prstDash val="solid"/>
          </a:ln>
        </p:spPr>
      </p:sp>
      <p:pic>
        <p:nvPicPr>
          <p:cNvPr id="5" name="Image 0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2090421"/>
            <a:ext cx="304800" cy="304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20800" y="2114234"/>
            <a:ext cx="1036015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Pismo koje bi mogao napisati bilo tko</a:t>
            </a:r>
            <a:r>
              <a:rPr lang="en-US" sz="15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– bez ijednog primjera iz tvog života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812800" y="2512696"/>
            <a:ext cx="10566400" cy="0"/>
          </a:xfrm>
          <a:prstGeom prst="line">
            <a:avLst/>
          </a:prstGeom>
          <a:noFill/>
          <a:ln w="6350">
            <a:solidFill>
              <a:srgbClr val="DDD7C8"/>
            </a:solidFill>
            <a:prstDash val="solid"/>
          </a:ln>
        </p:spPr>
      </p:sp>
      <p:pic>
        <p:nvPicPr>
          <p:cNvPr id="8" name="Image 1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2628900"/>
            <a:ext cx="304800" cy="3048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20800" y="2652713"/>
            <a:ext cx="1036015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Prepisano s interneta ili iz AI alata</a:t>
            </a:r>
            <a:r>
              <a:rPr lang="en-US" sz="15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– AI smije pomoći s ispravcima, sadržaj mora biti tvoj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812800" y="3051175"/>
            <a:ext cx="10566400" cy="0"/>
          </a:xfrm>
          <a:prstGeom prst="line">
            <a:avLst/>
          </a:prstGeom>
          <a:noFill/>
          <a:ln w="6350">
            <a:solidFill>
              <a:srgbClr val="DDD7C8"/>
            </a:solidFill>
            <a:prstDash val="solid"/>
          </a:ln>
        </p:spPr>
      </p:sp>
      <p:pic>
        <p:nvPicPr>
          <p:cNvPr id="11" name="Image 2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3167379"/>
            <a:ext cx="304800" cy="3048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20800" y="3191191"/>
            <a:ext cx="1036015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Predugačko</a:t>
            </a:r>
            <a:r>
              <a:rPr lang="en-US" sz="15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– više od jedne stranice nitko ne čita pažljivo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812800" y="3589654"/>
            <a:ext cx="10566400" cy="0"/>
          </a:xfrm>
          <a:prstGeom prst="line">
            <a:avLst/>
          </a:prstGeom>
          <a:noFill/>
          <a:ln w="6350">
            <a:solidFill>
              <a:srgbClr val="DDD7C8"/>
            </a:solidFill>
            <a:prstDash val="solid"/>
          </a:ln>
        </p:spPr>
      </p:sp>
      <p:pic>
        <p:nvPicPr>
          <p:cNvPr id="14" name="Image 3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3705864"/>
            <a:ext cx="304800" cy="3048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20800" y="3729676"/>
            <a:ext cx="1036015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Nisu provjereni zahtjevi natječaja</a:t>
            </a:r>
            <a:r>
              <a:rPr lang="en-US" sz="15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– jezik, rok i obavezni prilozi</a:t>
            </a:r>
            <a:endParaRPr lang="en-US" sz="1500" dirty="0"/>
          </a:p>
        </p:txBody>
      </p:sp>
      <p:sp>
        <p:nvSpPr>
          <p:cNvPr id="16" name="Shape 10"/>
          <p:cNvSpPr/>
          <p:nvPr/>
        </p:nvSpPr>
        <p:spPr>
          <a:xfrm>
            <a:off x="812800" y="4128139"/>
            <a:ext cx="10566400" cy="0"/>
          </a:xfrm>
          <a:prstGeom prst="line">
            <a:avLst/>
          </a:prstGeom>
          <a:noFill/>
          <a:ln w="6350">
            <a:solidFill>
              <a:srgbClr val="DDD7C8"/>
            </a:solidFill>
            <a:prstDash val="solid"/>
          </a:ln>
        </p:spPr>
      </p:sp>
      <p:sp>
        <p:nvSpPr>
          <p:cNvPr id="17" name="Shape 11"/>
          <p:cNvSpPr/>
          <p:nvPr/>
        </p:nvSpPr>
        <p:spPr>
          <a:xfrm>
            <a:off x="812800" y="4665349"/>
            <a:ext cx="10566400" cy="0"/>
          </a:xfrm>
          <a:prstGeom prst="line">
            <a:avLst/>
          </a:prstGeom>
          <a:noFill/>
          <a:ln w="6350">
            <a:solidFill>
              <a:srgbClr val="DDD7C8"/>
            </a:solidFill>
            <a:prstDash val="solid"/>
          </a:ln>
        </p:spPr>
      </p:sp>
      <p:pic>
        <p:nvPicPr>
          <p:cNvPr id="18" name="Image 4" descr="Warni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4244342"/>
            <a:ext cx="304800" cy="30480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320800" y="4268155"/>
            <a:ext cx="1036015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Pravopisne greške</a:t>
            </a:r>
            <a:r>
              <a:rPr lang="en-US" sz="1500" dirty="0">
                <a:solidFill>
                  <a:srgbClr val="1B2A4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– pročitaj naglas ili daj nekome da pročita</a:t>
            </a:r>
            <a:endParaRPr lang="en-US" sz="1500" dirty="0"/>
          </a:p>
        </p:txBody>
      </p:sp>
      <p:pic>
        <p:nvPicPr>
          <p:cNvPr id="20" name="Slika 19" descr="Slika na kojoj se prikazuje tekst, Font, logotip, grafika&#10;&#10;Opis je automatski generiran">
            <a:extLst>
              <a:ext uri="{FF2B5EF4-FFF2-40B4-BE49-F238E27FC236}">
                <a16:creationId xmlns:a16="http://schemas.microsoft.com/office/drawing/2014/main" id="{073EF2B2-85CC-D065-53F4-338F02084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5388" y="5798321"/>
            <a:ext cx="2795868" cy="827903"/>
          </a:xfrm>
          <a:prstGeom prst="rect">
            <a:avLst/>
          </a:prstGeom>
        </p:spPr>
      </p:pic>
      <p:pic>
        <p:nvPicPr>
          <p:cNvPr id="21" name="Slika 20" descr="Slika na kojoj se prikazuje tekst, Font, grafika, grafički dizajn&#10;&#10;Opis je automatski generiran">
            <a:extLst>
              <a:ext uri="{FF2B5EF4-FFF2-40B4-BE49-F238E27FC236}">
                <a16:creationId xmlns:a16="http://schemas.microsoft.com/office/drawing/2014/main" id="{6E5E4BFE-142E-99D3-7C5F-B46788800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1106" y="5819287"/>
            <a:ext cx="2069218" cy="80693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3B23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AKTIVNOST 2 · 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6332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7F5EF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Peer review: razmijenite pisma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9150" y="1977392"/>
            <a:ext cx="5194300" cy="718820"/>
          </a:xfrm>
          <a:prstGeom prst="roundRect">
            <a:avLst>
              <a:gd name="adj" fmla="val 13251"/>
            </a:avLst>
          </a:prstGeom>
          <a:noFill/>
          <a:ln w="12700">
            <a:solidFill>
              <a:srgbClr val="4A5F86"/>
            </a:solidFill>
            <a:prstDash val="solid"/>
          </a:ln>
        </p:spPr>
      </p:sp>
      <p:pic>
        <p:nvPicPr>
          <p:cNvPr id="5" name="Image 0" descr="CheckCircl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6160" y="2184400"/>
            <a:ext cx="304800" cy="304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83360" y="2208213"/>
            <a:ext cx="445277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Je li jasno zašto baš ova mobilnost?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8550" y="1977392"/>
            <a:ext cx="5194300" cy="718820"/>
          </a:xfrm>
          <a:prstGeom prst="roundRect">
            <a:avLst>
              <a:gd name="adj" fmla="val 13251"/>
            </a:avLst>
          </a:prstGeom>
          <a:noFill/>
          <a:ln w="12700">
            <a:solidFill>
              <a:srgbClr val="4A5F86"/>
            </a:solidFill>
            <a:prstDash val="solid"/>
          </a:ln>
        </p:spPr>
      </p:sp>
      <p:pic>
        <p:nvPicPr>
          <p:cNvPr id="8" name="Image 1" descr="CheckCircl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85560" y="2184400"/>
            <a:ext cx="304800" cy="3048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842760" y="2208213"/>
            <a:ext cx="445277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Ima li barem dva konkretna primjera?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819150" y="2861314"/>
            <a:ext cx="5194300" cy="718820"/>
          </a:xfrm>
          <a:prstGeom prst="roundRect">
            <a:avLst>
              <a:gd name="adj" fmla="val 13251"/>
            </a:avLst>
          </a:prstGeom>
          <a:noFill/>
          <a:ln w="12700">
            <a:solidFill>
              <a:srgbClr val="4A5F86"/>
            </a:solidFill>
            <a:prstDash val="solid"/>
          </a:ln>
        </p:spPr>
      </p:sp>
      <p:pic>
        <p:nvPicPr>
          <p:cNvPr id="11" name="Image 2" descr="CheckCircl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26160" y="3068321"/>
            <a:ext cx="304800" cy="3048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483360" y="3092134"/>
            <a:ext cx="445277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Je li povezano sa strukom?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6178550" y="2861314"/>
            <a:ext cx="5194300" cy="718820"/>
          </a:xfrm>
          <a:prstGeom prst="roundRect">
            <a:avLst>
              <a:gd name="adj" fmla="val 13251"/>
            </a:avLst>
          </a:prstGeom>
          <a:noFill/>
          <a:ln w="12700">
            <a:solidFill>
              <a:srgbClr val="4A5F86"/>
            </a:solidFill>
            <a:prstDash val="solid"/>
          </a:ln>
        </p:spPr>
      </p:sp>
      <p:pic>
        <p:nvPicPr>
          <p:cNvPr id="14" name="Image 3" descr="CheckCircl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85560" y="3068321"/>
            <a:ext cx="304800" cy="3048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842760" y="3092134"/>
            <a:ext cx="445277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Ima li pravopisnih grešaka?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812800" y="3891279"/>
            <a:ext cx="10883392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Na kraju napiši </a:t>
            </a:r>
            <a:r>
              <a:rPr lang="en-US" sz="16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jednu stvar koja je dobra</a:t>
            </a:r>
            <a:r>
              <a:rPr lang="en-US" sz="16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 i </a:t>
            </a:r>
            <a:r>
              <a:rPr lang="en-US" sz="1600" b="1" dirty="0">
                <a:solidFill>
                  <a:srgbClr val="F7F5E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jednu koju treba poboljšati</a:t>
            </a:r>
            <a:r>
              <a:rPr lang="en-US" sz="1600" dirty="0">
                <a:solidFill>
                  <a:srgbClr val="C9D3E6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2F5DA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SLJEDEĆI KORACI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1163321"/>
            <a:ext cx="10883392" cy="52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Što sada?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5975" y="2649854"/>
            <a:ext cx="3380264" cy="1741170"/>
          </a:xfrm>
          <a:prstGeom prst="roundRect">
            <a:avLst>
              <a:gd name="adj" fmla="val 5653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pic>
        <p:nvPicPr>
          <p:cNvPr id="5" name="Image 0" descr="Clo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1880" y="2905764"/>
            <a:ext cx="304800" cy="304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71880" y="3286764"/>
            <a:ext cx="2954507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Rok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71880" y="3637279"/>
            <a:ext cx="29545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Prvi nacrt pisma do [datum]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405789" y="2649854"/>
            <a:ext cx="3380343" cy="1741170"/>
          </a:xfrm>
          <a:prstGeom prst="roundRect">
            <a:avLst>
              <a:gd name="adj" fmla="val 5653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pic>
        <p:nvPicPr>
          <p:cNvPr id="9" name="Image 1" descr="PaperPlan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1694" y="2905764"/>
            <a:ext cx="304800" cy="3048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1694" y="3286764"/>
            <a:ext cx="2954589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Pošalji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4661694" y="3637279"/>
            <a:ext cx="2954589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CV i pismo kao PDF na [e-mail koordinatora]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7995682" y="2649854"/>
            <a:ext cx="3380343" cy="1741170"/>
          </a:xfrm>
          <a:prstGeom prst="roundRect">
            <a:avLst>
              <a:gd name="adj" fmla="val 5653"/>
            </a:avLst>
          </a:prstGeom>
          <a:solidFill>
            <a:srgbClr val="FFFDF8"/>
          </a:solidFill>
          <a:ln w="6350">
            <a:solidFill>
              <a:srgbClr val="DDD7C8"/>
            </a:solidFill>
            <a:prstDash val="solid"/>
          </a:ln>
        </p:spPr>
      </p:sp>
      <p:pic>
        <p:nvPicPr>
          <p:cNvPr id="13" name="Image 2" descr="Cha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251587" y="2905764"/>
            <a:ext cx="304800" cy="3048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251587" y="3286764"/>
            <a:ext cx="2954589" cy="29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B2A4A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Povratna informacija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8251587" y="3637279"/>
            <a:ext cx="2954589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56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Dobit ćeš komentare prije konačne prijave</a:t>
            </a:r>
            <a:endParaRPr lang="en-US" sz="1400" dirty="0"/>
          </a:p>
        </p:txBody>
      </p:sp>
      <p:sp>
        <p:nvSpPr>
          <p:cNvPr id="16" name="Text 11"/>
          <p:cNvSpPr>
            <a:spLocks noGrp="1"/>
          </p:cNvSpPr>
          <p:nvPr>
            <p:ph type="title"/>
          </p:nvPr>
        </p:nvSpPr>
        <p:spPr>
          <a:xfrm>
            <a:off x="812800" y="5374642"/>
            <a:ext cx="10883392" cy="695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1" i="0" dirty="0">
                <a:solidFill>
                  <a:srgbClr val="2F5DA8"/>
                </a:solidFill>
                <a:latin typeface="Rubik" pitchFamily="34" charset="0"/>
                <a:ea typeface="Rubik" pitchFamily="34" charset="-122"/>
                <a:cs typeface="Rubik" pitchFamily="34" charset="-120"/>
              </a:rPr>
              <a:t>Sretno s prijavom!</a:t>
            </a:r>
            <a:endParaRPr lang="en-US" sz="4800" dirty="0"/>
          </a:p>
        </p:txBody>
      </p:sp>
      <p:pic>
        <p:nvPicPr>
          <p:cNvPr id="17" name="Slika 16" descr="Slika na kojoj se prikazuje tekst, Font, logotip, grafika&#10;&#10;Opis je automatski generiran">
            <a:extLst>
              <a:ext uri="{FF2B5EF4-FFF2-40B4-BE49-F238E27FC236}">
                <a16:creationId xmlns:a16="http://schemas.microsoft.com/office/drawing/2014/main" id="{C76ACFB2-1651-EC3E-87AF-89433C9257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5388" y="5798321"/>
            <a:ext cx="2795868" cy="827903"/>
          </a:xfrm>
          <a:prstGeom prst="rect">
            <a:avLst/>
          </a:prstGeom>
        </p:spPr>
      </p:pic>
      <p:pic>
        <p:nvPicPr>
          <p:cNvPr id="18" name="Slika 17" descr="Slika na kojoj se prikazuje tekst, Font, grafika, grafički dizajn&#10;&#10;Opis je automatski generiran">
            <a:extLst>
              <a:ext uri="{FF2B5EF4-FFF2-40B4-BE49-F238E27FC236}">
                <a16:creationId xmlns:a16="http://schemas.microsoft.com/office/drawing/2014/main" id="{68ABE662-9A6E-979D-42D0-1AE7E8D943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1106" y="5819287"/>
            <a:ext cx="2069218" cy="8069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uropass CV i motivacijsko pismo">
  <a:themeElements>
    <a:clrScheme name="Europass CV i motivacijsko pismo">
      <a:dk1>
        <a:srgbClr val="1B2A4A"/>
      </a:dk1>
      <a:lt1>
        <a:srgbClr val="F7F5EF"/>
      </a:lt1>
      <a:dk2>
        <a:srgbClr val="525D73"/>
      </a:dk2>
      <a:lt2>
        <a:srgbClr val="E1E1DF"/>
      </a:lt2>
      <a:accent1>
        <a:srgbClr val="2F5DA8"/>
      </a:accent1>
      <a:accent2>
        <a:srgbClr val="E3B23C"/>
      </a:accent2>
      <a:accent3>
        <a:srgbClr val="4A5568"/>
      </a:accent3>
      <a:accent4>
        <a:srgbClr val="C9D3E6"/>
      </a:accent4>
      <a:accent5>
        <a:srgbClr val="6B6558"/>
      </a:accent5>
      <a:accent6>
        <a:srgbClr val="9AA0A6"/>
      </a:accent6>
      <a:hlink>
        <a:srgbClr val="0563C1"/>
      </a:hlink>
      <a:folHlink>
        <a:srgbClr val="954F72"/>
      </a:folHlink>
    </a:clrScheme>
    <a:fontScheme name="Europass CV i motivacijsko pismo">
      <a:majorFont>
        <a:latin typeface="Rubi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1169</Words>
  <Application>Microsoft Office PowerPoint</Application>
  <PresentationFormat>Široki zaslon</PresentationFormat>
  <Paragraphs>148</Paragraphs>
  <Slides>13</Slides>
  <Notes>12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8" baseType="lpstr">
      <vt:lpstr>Arial</vt:lpstr>
      <vt:lpstr>Calibri</vt:lpstr>
      <vt:lpstr>Nunito Sans</vt:lpstr>
      <vt:lpstr>Rubik</vt:lpstr>
      <vt:lpstr>Europass CV i motivacijsko pismo</vt:lpstr>
      <vt:lpstr>Europass CV i motivacijsko pismo</vt:lpstr>
      <vt:lpstr>Plan radionice</vt:lpstr>
      <vt:lpstr>Tko čita vašu prijavu?</vt:lpstr>
      <vt:lpstr>Od iskustva do kompetencije</vt:lpstr>
      <vt:lpstr>Nemaš iskustva? Imaš ga, samo ga još nisi zapisao/la ;)</vt:lpstr>
      <vt:lpstr>https://europass.europa.eu/ </vt:lpstr>
      <vt:lpstr>Što upisati i kako</vt:lpstr>
      <vt:lpstr>Strani jezik: procijeni se iskreno</vt:lpstr>
      <vt:lpstr>Tri dijela, jedna priča</vt:lpstr>
      <vt:lpstr>Koja rečenica više govori o tebi?</vt:lpstr>
      <vt:lpstr>Česte greške</vt:lpstr>
      <vt:lpstr>Peer review: razmijenite pisma</vt:lpstr>
      <vt:lpstr>Sretno s prijavom!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Europass CV i motivacijsko pismo</dc:title>
  <dc:subject/>
  <dc:creator>Tihana Mudrovčić</dc:creator>
  <cp:lastModifiedBy>Tihana</cp:lastModifiedBy>
  <cp:revision>2</cp:revision>
  <dcterms:created xsi:type="dcterms:W3CDTF">2026-10-20T07:39:35Z</dcterms:created>
  <dcterms:modified xsi:type="dcterms:W3CDTF">2026-10-21T15:10:57Z</dcterms:modified>
  <cp:contentStatus>Konačno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